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32"/>
  </p:notesMasterIdLst>
  <p:sldIdLst>
    <p:sldId id="256" r:id="rId2"/>
    <p:sldId id="289" r:id="rId3"/>
    <p:sldId id="257" r:id="rId4"/>
    <p:sldId id="278" r:id="rId5"/>
    <p:sldId id="258" r:id="rId6"/>
    <p:sldId id="285" r:id="rId7"/>
    <p:sldId id="287" r:id="rId8"/>
    <p:sldId id="290" r:id="rId9"/>
    <p:sldId id="259" r:id="rId10"/>
    <p:sldId id="268" r:id="rId11"/>
    <p:sldId id="281" r:id="rId12"/>
    <p:sldId id="262" r:id="rId13"/>
    <p:sldId id="291" r:id="rId14"/>
    <p:sldId id="292" r:id="rId15"/>
    <p:sldId id="267" r:id="rId16"/>
    <p:sldId id="260" r:id="rId17"/>
    <p:sldId id="277" r:id="rId18"/>
    <p:sldId id="261" r:id="rId19"/>
    <p:sldId id="274" r:id="rId20"/>
    <p:sldId id="273" r:id="rId21"/>
    <p:sldId id="279" r:id="rId22"/>
    <p:sldId id="275" r:id="rId23"/>
    <p:sldId id="282" r:id="rId24"/>
    <p:sldId id="288" r:id="rId25"/>
    <p:sldId id="293" r:id="rId26"/>
    <p:sldId id="284" r:id="rId27"/>
    <p:sldId id="276" r:id="rId28"/>
    <p:sldId id="294" r:id="rId29"/>
    <p:sldId id="286" r:id="rId30"/>
    <p:sldId id="2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4" autoAdjust="0"/>
    <p:restoredTop sz="83394" autoAdjust="0"/>
  </p:normalViewPr>
  <p:slideViewPr>
    <p:cSldViewPr snapToGrid="0">
      <p:cViewPr varScale="1">
        <p:scale>
          <a:sx n="65" d="100"/>
          <a:sy n="65" d="100"/>
        </p:scale>
        <p:origin x="67" y="240"/>
      </p:cViewPr>
      <p:guideLst/>
    </p:cSldViewPr>
  </p:slideViewPr>
  <p:outlineViewPr>
    <p:cViewPr>
      <p:scale>
        <a:sx n="33" d="100"/>
        <a:sy n="33" d="100"/>
      </p:scale>
      <p:origin x="0" y="-15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29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197AC-5546-4D51-A540-0FE547B9A3AE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CAF0D-48A2-47E2-A20E-4197A532D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7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The slides and templates will be provided</a:t>
            </a:r>
          </a:p>
          <a:p>
            <a:r>
              <a:rPr lang="en-US" sz="1200" dirty="0" smtClean="0"/>
              <a:t>Ask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CAF0D-48A2-47E2-A20E-4197A532D9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13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CAF0D-48A2-47E2-A20E-4197A532D9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92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CAF0D-48A2-47E2-A20E-4197A532D9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82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Alex Freund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CAF0D-48A2-47E2-A20E-4197A532D9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28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CAF0D-48A2-47E2-A20E-4197A532D9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52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CAF0D-48A2-47E2-A20E-4197A532D9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60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CAF0D-48A2-47E2-A20E-4197A532D9A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88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CAF0D-48A2-47E2-A20E-4197A532D9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5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CAF0D-48A2-47E2-A20E-4197A532D9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15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a calendar</a:t>
            </a:r>
            <a:r>
              <a:rPr lang="en-US" baseline="0" dirty="0" smtClean="0"/>
              <a:t> to track your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CAF0D-48A2-47E2-A20E-4197A532D9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70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CAF0D-48A2-47E2-A20E-4197A532D9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58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CAF0D-48A2-47E2-A20E-4197A532D9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33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Gary </a:t>
            </a:r>
            <a:r>
              <a:rPr lang="en-US" dirty="0" err="1" smtClean="0"/>
              <a:t>Lande</a:t>
            </a:r>
            <a:r>
              <a:rPr lang="en-US" dirty="0" smtClean="0"/>
              <a:t> – master</a:t>
            </a:r>
            <a:r>
              <a:rPr lang="en-US" baseline="0" dirty="0" smtClean="0"/>
              <a:t> resume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CAF0D-48A2-47E2-A20E-4197A532D9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59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Gary </a:t>
            </a:r>
            <a:r>
              <a:rPr lang="en-US" dirty="0" err="1" smtClean="0"/>
              <a:t>Lande</a:t>
            </a:r>
            <a:r>
              <a:rPr lang="en-US" dirty="0" smtClean="0"/>
              <a:t> – master</a:t>
            </a:r>
            <a:r>
              <a:rPr lang="en-US" baseline="0" dirty="0" smtClean="0"/>
              <a:t> resume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CAF0D-48A2-47E2-A20E-4197A532D9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59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CAF0D-48A2-47E2-A20E-4197A532D9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2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D769-A9D0-491A-9957-F6025468273D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503E-869E-4E22-9106-D948D574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56781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D769-A9D0-491A-9957-F6025468273D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503E-869E-4E22-9106-D948D574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1235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D769-A9D0-491A-9957-F6025468273D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503E-869E-4E22-9106-D948D574BD7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3608353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D769-A9D0-491A-9957-F6025468273D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503E-869E-4E22-9106-D948D574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6677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D769-A9D0-491A-9957-F6025468273D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503E-869E-4E22-9106-D948D574BD7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7501090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D769-A9D0-491A-9957-F6025468273D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503E-869E-4E22-9106-D948D574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16674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D769-A9D0-491A-9957-F6025468273D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503E-869E-4E22-9106-D948D574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00757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D769-A9D0-491A-9957-F6025468273D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503E-869E-4E22-9106-D948D574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16506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D769-A9D0-491A-9957-F6025468273D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503E-869E-4E22-9106-D948D574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8922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D769-A9D0-491A-9957-F6025468273D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503E-869E-4E22-9106-D948D574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07996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D769-A9D0-491A-9957-F6025468273D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503E-869E-4E22-9106-D948D574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21082"/>
      </p:ext>
    </p:extLst>
  </p:cSld>
  <p:clrMapOvr>
    <a:masterClrMapping/>
  </p:clrMapOvr>
  <p:transition spd="slow">
    <p:wipe dir="r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D769-A9D0-491A-9957-F6025468273D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503E-869E-4E22-9106-D948D574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91223"/>
      </p:ext>
    </p:extLst>
  </p:cSld>
  <p:clrMapOvr>
    <a:masterClrMapping/>
  </p:clrMapOvr>
  <p:transition spd="slow">
    <p:wipe dir="r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D769-A9D0-491A-9957-F6025468273D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503E-869E-4E22-9106-D948D574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1267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D769-A9D0-491A-9957-F6025468273D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503E-869E-4E22-9106-D948D574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71125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D769-A9D0-491A-9957-F6025468273D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503E-869E-4E22-9106-D948D574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56770"/>
      </p:ext>
    </p:extLst>
  </p:cSld>
  <p:clrMapOvr>
    <a:masterClrMapping/>
  </p:clrMapOvr>
  <p:transition spd="slow">
    <p:wipe dir="r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D769-A9D0-491A-9957-F6025468273D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1503E-869E-4E22-9106-D948D574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3901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BD769-A9D0-491A-9957-F6025468273D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31503E-869E-4E22-9106-D948D574B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2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</p:sldLayoutIdLst>
  <p:transition spd="slow">
    <p:wipe dir="r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s://www.moo.com/u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ples.com/" TargetMode="External"/><Relationship Id="rId5" Type="http://schemas.openxmlformats.org/officeDocument/2006/relationships/hyperlink" Target="http://www.vistaprint.com/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hyperlink" Target="https://www.photofeeler.com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cial_medi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link.libraryreserve.com/10/50/en/Default.htm" TargetMode="External"/><Relationship Id="rId2" Type="http://schemas.openxmlformats.org/officeDocument/2006/relationships/hyperlink" Target="https://www.mcl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twnj.org/" TargetMode="External"/><Relationship Id="rId4" Type="http://schemas.openxmlformats.org/officeDocument/2006/relationships/hyperlink" Target="https://www.hoopladigital.com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ted.com/talks/amy_cuddy_your_body_language_shapes_who_you_a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youtu.be/rQwanxQmFn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williamsvaleries" TargetMode="External"/><Relationship Id="rId2" Type="http://schemas.openxmlformats.org/officeDocument/2006/relationships/hyperlink" Target="mailto:vswilliams7143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education.com/Tests/PersonalityTest/TakeTest.aspx" TargetMode="External"/><Relationship Id="rId2" Type="http://schemas.openxmlformats.org/officeDocument/2006/relationships/hyperlink" Target="http://tests.marketpsych.com/test_question.php?id=1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ethegood.org/" TargetMode="External"/><Relationship Id="rId4" Type="http://schemas.openxmlformats.org/officeDocument/2006/relationships/hyperlink" Target="https://www.volunteermatch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08" y="2099734"/>
            <a:ext cx="8978053" cy="1646302"/>
          </a:xfrm>
        </p:spPr>
        <p:txBody>
          <a:bodyPr/>
          <a:lstStyle/>
          <a:p>
            <a:pPr algn="l"/>
            <a:r>
              <a:rPr lang="en-US" dirty="0"/>
              <a:t>Preparing for the Job Hunt: The Essential Checklist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1508" y="3898433"/>
            <a:ext cx="7766936" cy="1096899"/>
          </a:xfrm>
        </p:spPr>
        <p:txBody>
          <a:bodyPr/>
          <a:lstStyle/>
          <a:p>
            <a:pPr algn="l"/>
            <a:r>
              <a:rPr lang="en-US" dirty="0" smtClean="0"/>
              <a:t>Valerie S. Williams</a:t>
            </a:r>
          </a:p>
          <a:p>
            <a:pPr algn="l"/>
            <a:r>
              <a:rPr lang="en-US" dirty="0" smtClean="0"/>
              <a:t>April 8,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30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94" y="281767"/>
            <a:ext cx="10493586" cy="727881"/>
          </a:xfrm>
        </p:spPr>
        <p:txBody>
          <a:bodyPr>
            <a:normAutofit/>
          </a:bodyPr>
          <a:lstStyle/>
          <a:p>
            <a:r>
              <a:rPr lang="en-US" dirty="0" smtClean="0"/>
              <a:t>Tracking </a:t>
            </a:r>
            <a:r>
              <a:rPr lang="en-US" dirty="0"/>
              <a:t>Spreadsheet - Job </a:t>
            </a:r>
            <a:r>
              <a:rPr lang="en-US" dirty="0" smtClean="0"/>
              <a:t>Submissions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520" y="4434735"/>
            <a:ext cx="10241535" cy="2162008"/>
          </a:xfrm>
        </p:spPr>
        <p:txBody>
          <a:bodyPr numCol="3">
            <a:noAutofit/>
          </a:bodyPr>
          <a:lstStyle/>
          <a:p>
            <a:pPr lvl="1"/>
            <a:r>
              <a:rPr lang="en-US" sz="2400" dirty="0" smtClean="0"/>
              <a:t>Submission </a:t>
            </a:r>
            <a:r>
              <a:rPr lang="en-US" sz="2400" dirty="0"/>
              <a:t>date</a:t>
            </a:r>
          </a:p>
          <a:p>
            <a:pPr lvl="1"/>
            <a:r>
              <a:rPr lang="en-US" sz="2400" dirty="0"/>
              <a:t>Job title</a:t>
            </a:r>
          </a:p>
          <a:p>
            <a:pPr lvl="1"/>
            <a:r>
              <a:rPr lang="en-US" sz="2400" dirty="0"/>
              <a:t>Company name</a:t>
            </a:r>
          </a:p>
          <a:p>
            <a:pPr lvl="1"/>
            <a:r>
              <a:rPr lang="en-US" sz="2400" dirty="0"/>
              <a:t>Address</a:t>
            </a:r>
          </a:p>
          <a:p>
            <a:pPr lvl="1"/>
            <a:r>
              <a:rPr lang="en-US" sz="2400" dirty="0" smtClean="0"/>
              <a:t>Phone</a:t>
            </a:r>
            <a:endParaRPr lang="en-US" sz="2400" dirty="0"/>
          </a:p>
          <a:p>
            <a:pPr lvl="1"/>
            <a:r>
              <a:rPr lang="en-US" sz="2400" dirty="0" smtClean="0"/>
              <a:t>Contact</a:t>
            </a:r>
          </a:p>
          <a:p>
            <a:pPr lvl="1"/>
            <a:r>
              <a:rPr lang="en-US" sz="2400" dirty="0"/>
              <a:t>Found on</a:t>
            </a:r>
          </a:p>
          <a:p>
            <a:pPr lvl="1"/>
            <a:r>
              <a:rPr lang="en-US" sz="2400" dirty="0"/>
              <a:t>Submitted on URL</a:t>
            </a:r>
          </a:p>
          <a:p>
            <a:pPr lvl="1"/>
            <a:r>
              <a:rPr lang="en-US" sz="2400" dirty="0"/>
              <a:t>Email used</a:t>
            </a:r>
          </a:p>
          <a:p>
            <a:pPr lvl="1"/>
            <a:r>
              <a:rPr lang="en-US" sz="2400" dirty="0"/>
              <a:t>Reference</a:t>
            </a:r>
          </a:p>
          <a:p>
            <a:pPr lvl="1"/>
            <a:r>
              <a:rPr lang="en-US" sz="2400" dirty="0"/>
              <a:t>Notes</a:t>
            </a:r>
          </a:p>
          <a:p>
            <a:pPr lvl="1"/>
            <a:r>
              <a:rPr lang="en-US" sz="2400" dirty="0" smtClean="0"/>
              <a:t>Status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-751" t="-1274" r="751" b="46646"/>
          <a:stretch/>
        </p:blipFill>
        <p:spPr>
          <a:xfrm>
            <a:off x="507350" y="991366"/>
            <a:ext cx="10911764" cy="3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253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630" y="363940"/>
            <a:ext cx="9572134" cy="790273"/>
          </a:xfrm>
        </p:spPr>
        <p:txBody>
          <a:bodyPr>
            <a:normAutofit/>
          </a:bodyPr>
          <a:lstStyle/>
          <a:p>
            <a:r>
              <a:rPr lang="en-US" dirty="0" smtClean="0"/>
              <a:t>Tracking Spreadsheet – Additional Information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11974" y="1162532"/>
            <a:ext cx="3269043" cy="4038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en-US" sz="2400" dirty="0"/>
              <a:t>Recruiters</a:t>
            </a:r>
          </a:p>
          <a:p>
            <a:pPr lvl="2"/>
            <a:r>
              <a:rPr lang="en-US" sz="2400" dirty="0"/>
              <a:t>Contact name</a:t>
            </a:r>
          </a:p>
          <a:p>
            <a:pPr lvl="2"/>
            <a:r>
              <a:rPr lang="en-US" sz="2400" dirty="0"/>
              <a:t>Company</a:t>
            </a:r>
          </a:p>
          <a:p>
            <a:pPr lvl="2"/>
            <a:r>
              <a:rPr lang="en-US" sz="2400" dirty="0"/>
              <a:t>Address</a:t>
            </a:r>
          </a:p>
          <a:p>
            <a:pPr lvl="2"/>
            <a:r>
              <a:rPr lang="en-US" sz="2400" dirty="0"/>
              <a:t>Email address</a:t>
            </a:r>
          </a:p>
          <a:p>
            <a:pPr lvl="2"/>
            <a:r>
              <a:rPr lang="en-US" sz="2400" dirty="0"/>
              <a:t>Work number</a:t>
            </a:r>
          </a:p>
          <a:p>
            <a:pPr lvl="2"/>
            <a:r>
              <a:rPr lang="en-US" sz="2400" dirty="0"/>
              <a:t>Cell number</a:t>
            </a:r>
          </a:p>
          <a:p>
            <a:pPr lvl="2"/>
            <a:r>
              <a:rPr lang="en-US" sz="2400" dirty="0"/>
              <a:t>Notes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8129" y="1154213"/>
            <a:ext cx="4583226" cy="5540501"/>
          </a:xfrm>
          <a:prstGeom prst="rect">
            <a:avLst/>
          </a:prstGeom>
        </p:spPr>
        <p:txBody>
          <a:bodyPr vert="horz" lIns="91440" tIns="45720" rIns="91440" bIns="45720" numCol="1" spcCol="0" rtlCol="0">
            <a:no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en-US" sz="2400" dirty="0"/>
              <a:t>Training</a:t>
            </a:r>
          </a:p>
          <a:p>
            <a:pPr lvl="2"/>
            <a:r>
              <a:rPr lang="en-US" sz="2400" dirty="0"/>
              <a:t>Training Company</a:t>
            </a:r>
          </a:p>
          <a:p>
            <a:pPr lvl="2"/>
            <a:r>
              <a:rPr lang="en-US" sz="2400" dirty="0"/>
              <a:t>Address</a:t>
            </a:r>
          </a:p>
          <a:p>
            <a:pPr lvl="2"/>
            <a:r>
              <a:rPr lang="en-US" sz="2400" dirty="0"/>
              <a:t>Phone</a:t>
            </a:r>
          </a:p>
          <a:p>
            <a:pPr lvl="2"/>
            <a:r>
              <a:rPr lang="en-US" sz="2400" dirty="0"/>
              <a:t>Contact</a:t>
            </a:r>
          </a:p>
          <a:p>
            <a:pPr lvl="2"/>
            <a:r>
              <a:rPr lang="en-US" sz="2400" dirty="0"/>
              <a:t>Class name</a:t>
            </a:r>
          </a:p>
          <a:p>
            <a:pPr lvl="2"/>
            <a:r>
              <a:rPr lang="en-US" sz="2400" dirty="0"/>
              <a:t>Hours/CEUs/PDUs</a:t>
            </a:r>
          </a:p>
          <a:p>
            <a:pPr lvl="2"/>
            <a:r>
              <a:rPr lang="en-US" sz="2400" dirty="0"/>
              <a:t>Number of days</a:t>
            </a:r>
          </a:p>
          <a:p>
            <a:pPr lvl="2"/>
            <a:r>
              <a:rPr lang="en-US" sz="2400" dirty="0"/>
              <a:t>Cost</a:t>
            </a:r>
          </a:p>
          <a:p>
            <a:pPr lvl="2"/>
            <a:r>
              <a:rPr lang="en-US" sz="2400" dirty="0"/>
              <a:t>Start-End dates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31344" y="1162857"/>
            <a:ext cx="3460655" cy="5540501"/>
          </a:xfrm>
          <a:prstGeom prst="rect">
            <a:avLst/>
          </a:prstGeom>
        </p:spPr>
        <p:txBody>
          <a:bodyPr vert="horz" lIns="91440" tIns="45720" rIns="91440" bIns="45720" numCol="1" spcCol="0" rtlCol="0">
            <a:no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en-US" sz="2400" dirty="0" smtClean="0"/>
              <a:t>Trave</a:t>
            </a:r>
            <a:r>
              <a:rPr lang="en-US" sz="2400" dirty="0"/>
              <a:t>l</a:t>
            </a:r>
          </a:p>
          <a:p>
            <a:pPr lvl="2"/>
            <a:r>
              <a:rPr lang="en-US" sz="2400" dirty="0" smtClean="0"/>
              <a:t>Date</a:t>
            </a:r>
          </a:p>
          <a:p>
            <a:pPr lvl="2"/>
            <a:r>
              <a:rPr lang="en-US" sz="2400" dirty="0" smtClean="0"/>
              <a:t>Event</a:t>
            </a:r>
          </a:p>
          <a:p>
            <a:pPr lvl="2"/>
            <a:r>
              <a:rPr lang="en-US" sz="2400" dirty="0" smtClean="0"/>
              <a:t>Organization</a:t>
            </a:r>
          </a:p>
          <a:p>
            <a:pPr lvl="2"/>
            <a:r>
              <a:rPr lang="en-US" sz="2400" dirty="0" smtClean="0"/>
              <a:t>Location</a:t>
            </a:r>
          </a:p>
          <a:p>
            <a:pPr lvl="2"/>
            <a:r>
              <a:rPr lang="en-US" sz="2400" dirty="0" smtClean="0"/>
              <a:t>Mileage (1 way/round trip)</a:t>
            </a:r>
          </a:p>
          <a:p>
            <a:pPr lvl="2"/>
            <a:r>
              <a:rPr lang="en-US" sz="2400" dirty="0" smtClean="0"/>
              <a:t>Tolls (1 way /round trip)</a:t>
            </a:r>
          </a:p>
          <a:p>
            <a:pPr lvl="2"/>
            <a:r>
              <a:rPr lang="en-US" sz="2400" dirty="0" smtClean="0"/>
              <a:t>Parking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355750" y="1154212"/>
            <a:ext cx="3440226" cy="5540501"/>
          </a:xfrm>
          <a:prstGeom prst="rect">
            <a:avLst/>
          </a:prstGeom>
        </p:spPr>
        <p:txBody>
          <a:bodyPr vert="horz" lIns="91440" tIns="45720" rIns="91440" bIns="45720" numCol="1" spcCol="0" rtlCol="0">
            <a:noAutofit/>
          </a:bodyPr>
          <a:lstStyle>
            <a:lvl1pPr marL="342900" indent="-3429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en-US" sz="2400" dirty="0" smtClean="0"/>
              <a:t>Salary Info</a:t>
            </a:r>
            <a:endParaRPr lang="en-US" sz="2400" dirty="0"/>
          </a:p>
          <a:p>
            <a:pPr lvl="2"/>
            <a:r>
              <a:rPr lang="en-US" sz="2400" dirty="0" smtClean="0"/>
              <a:t>Hourly</a:t>
            </a:r>
          </a:p>
          <a:p>
            <a:pPr lvl="2"/>
            <a:r>
              <a:rPr lang="en-US" sz="2400" dirty="0" smtClean="0"/>
              <a:t>Daily</a:t>
            </a:r>
          </a:p>
          <a:p>
            <a:pPr lvl="2"/>
            <a:r>
              <a:rPr lang="en-US" sz="2400" dirty="0" smtClean="0"/>
              <a:t>Weekly</a:t>
            </a:r>
          </a:p>
          <a:p>
            <a:pPr lvl="2"/>
            <a:r>
              <a:rPr lang="en-US" sz="2400" dirty="0" smtClean="0"/>
              <a:t>Monthly</a:t>
            </a:r>
          </a:p>
          <a:p>
            <a:pPr lvl="2"/>
            <a:r>
              <a:rPr lang="en-US" sz="2400" dirty="0" smtClean="0"/>
              <a:t>Yearly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56249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rtoon kitchen sin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5"/>
          <a:stretch/>
        </p:blipFill>
        <p:spPr bwMode="auto">
          <a:xfrm>
            <a:off x="6434667" y="145819"/>
            <a:ext cx="5546159" cy="366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14064"/>
            <a:ext cx="8596668" cy="731520"/>
          </a:xfrm>
        </p:spPr>
        <p:txBody>
          <a:bodyPr/>
          <a:lstStyle/>
          <a:p>
            <a:r>
              <a:rPr lang="en-US" dirty="0" smtClean="0"/>
              <a:t>Master Resume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205" y="1353009"/>
            <a:ext cx="7497837" cy="5121232"/>
          </a:xfrm>
        </p:spPr>
        <p:txBody>
          <a:bodyPr>
            <a:noAutofit/>
          </a:bodyPr>
          <a:lstStyle/>
          <a:p>
            <a:r>
              <a:rPr lang="en-US" sz="3400" dirty="0" smtClean="0"/>
              <a:t>Summary</a:t>
            </a:r>
          </a:p>
          <a:p>
            <a:r>
              <a:rPr lang="en-US" sz="3400" dirty="0" smtClean="0"/>
              <a:t>EVERY job you’ve ever had</a:t>
            </a:r>
          </a:p>
          <a:p>
            <a:r>
              <a:rPr lang="en-US" sz="3400" dirty="0" smtClean="0"/>
              <a:t>EVERYTHING you ever did</a:t>
            </a:r>
          </a:p>
          <a:p>
            <a:r>
              <a:rPr lang="en-US" sz="3400" dirty="0" smtClean="0"/>
              <a:t>Certifications and/or licenses</a:t>
            </a:r>
          </a:p>
          <a:p>
            <a:r>
              <a:rPr lang="en-US" sz="3400" dirty="0" smtClean="0"/>
              <a:t>Education</a:t>
            </a:r>
          </a:p>
          <a:p>
            <a:r>
              <a:rPr lang="en-US" sz="3400" dirty="0" smtClean="0"/>
              <a:t>Technical Skills</a:t>
            </a:r>
          </a:p>
          <a:p>
            <a:r>
              <a:rPr lang="en-US" sz="3400" dirty="0" smtClean="0"/>
              <a:t>Publications and/or presentations</a:t>
            </a:r>
          </a:p>
          <a:p>
            <a:r>
              <a:rPr lang="en-US" sz="3400" dirty="0" smtClean="0"/>
              <a:t>Volunteer groups</a:t>
            </a:r>
          </a:p>
        </p:txBody>
      </p:sp>
    </p:spTree>
    <p:extLst>
      <p:ext uri="{BB962C8B-B14F-4D97-AF65-F5344CB8AC3E}">
        <p14:creationId xmlns:p14="http://schemas.microsoft.com/office/powerpoint/2010/main" val="9550415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3" y="1245584"/>
            <a:ext cx="3662635" cy="47352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909" y="1715970"/>
            <a:ext cx="3661302" cy="4735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81" y="775198"/>
            <a:ext cx="3658327" cy="4735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50" y="1925940"/>
            <a:ext cx="3660124" cy="4735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70" y="1010391"/>
            <a:ext cx="3661302" cy="4735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14064"/>
            <a:ext cx="8596668" cy="731520"/>
          </a:xfrm>
        </p:spPr>
        <p:txBody>
          <a:bodyPr/>
          <a:lstStyle/>
          <a:p>
            <a:r>
              <a:rPr lang="en-US" dirty="0" smtClean="0"/>
              <a:t>Resume Formatting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86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4914"/>
          </a:xfrm>
        </p:spPr>
        <p:txBody>
          <a:bodyPr/>
          <a:lstStyle/>
          <a:p>
            <a:r>
              <a:rPr lang="en-US" dirty="0" smtClean="0"/>
              <a:t>Additional Documents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534322"/>
            <a:ext cx="7945966" cy="5158578"/>
          </a:xfr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buFont typeface="Wingdings 3" charset="2"/>
              <a:buChar char=""/>
            </a:pPr>
            <a:r>
              <a:rPr lang="en-US" sz="3200" dirty="0"/>
              <a:t>Professional </a:t>
            </a:r>
            <a:r>
              <a:rPr lang="en-US" sz="3200" dirty="0" smtClean="0"/>
              <a:t>Objective</a:t>
            </a:r>
          </a:p>
          <a:p>
            <a:pPr marL="342900" indent="-342900">
              <a:buChar char=""/>
            </a:pPr>
            <a:r>
              <a:rPr lang="en-US" sz="3200" dirty="0" smtClean="0"/>
              <a:t>Cover </a:t>
            </a:r>
            <a:r>
              <a:rPr lang="en-US" sz="3200" dirty="0"/>
              <a:t>letter</a:t>
            </a:r>
          </a:p>
          <a:p>
            <a:pPr marL="342900" indent="-342900">
              <a:buChar char=""/>
            </a:pPr>
            <a:r>
              <a:rPr lang="en-US" sz="3200" dirty="0"/>
              <a:t>T-letter</a:t>
            </a:r>
          </a:p>
          <a:p>
            <a:pPr marL="342900" indent="-342900">
              <a:buChar char=""/>
            </a:pPr>
            <a:r>
              <a:rPr lang="en-US" sz="3200" dirty="0"/>
              <a:t>A thank you </a:t>
            </a:r>
            <a:r>
              <a:rPr lang="en-US" sz="3200" dirty="0" smtClean="0"/>
              <a:t>letter</a:t>
            </a:r>
          </a:p>
          <a:p>
            <a:pPr marL="342900" indent="-342900">
              <a:buFont typeface="Wingdings 3" charset="2"/>
              <a:buChar char=""/>
            </a:pPr>
            <a:r>
              <a:rPr lang="en-US" sz="3200" dirty="0"/>
              <a:t>Copy of relevant presentations/publications</a:t>
            </a:r>
          </a:p>
          <a:p>
            <a:pPr marL="342900" indent="-342900">
              <a:buFont typeface="Wingdings 3" charset="2"/>
              <a:buChar char=""/>
            </a:pPr>
            <a:r>
              <a:rPr lang="en-US" sz="3200" dirty="0"/>
              <a:t>Answers for standard interview questions</a:t>
            </a:r>
          </a:p>
          <a:p>
            <a:pPr marL="342900" indent="-342900">
              <a:buFont typeface="Wingdings 3" charset="2"/>
              <a:buChar char=""/>
            </a:pPr>
            <a:r>
              <a:rPr lang="en-US" sz="3200" dirty="0"/>
              <a:t>List of questions for the </a:t>
            </a:r>
            <a:r>
              <a:rPr lang="en-US" sz="3200" dirty="0" smtClean="0"/>
              <a:t>interviewers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1012" t="11679" r="30351" b="12290"/>
          <a:stretch/>
        </p:blipFill>
        <p:spPr>
          <a:xfrm>
            <a:off x="5632503" y="609600"/>
            <a:ext cx="3763218" cy="4004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710" t="9076" r="25295" b="11415"/>
          <a:stretch/>
        </p:blipFill>
        <p:spPr>
          <a:xfrm>
            <a:off x="8225362" y="1411352"/>
            <a:ext cx="3750198" cy="45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922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61" y="318655"/>
            <a:ext cx="8596668" cy="741218"/>
          </a:xfrm>
        </p:spPr>
        <p:txBody>
          <a:bodyPr>
            <a:normAutofit/>
          </a:bodyPr>
          <a:lstStyle/>
          <a:p>
            <a:r>
              <a:rPr lang="en-US" dirty="0" smtClean="0"/>
              <a:t>Addition Information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1861" y="1059873"/>
            <a:ext cx="6376938" cy="541370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Personal info, i.e. </a:t>
            </a:r>
          </a:p>
          <a:p>
            <a:pPr lvl="1"/>
            <a:r>
              <a:rPr lang="en-US" sz="2800" dirty="0" smtClean="0"/>
              <a:t>Address</a:t>
            </a:r>
          </a:p>
          <a:p>
            <a:pPr lvl="1"/>
            <a:r>
              <a:rPr lang="en-US" sz="2800" dirty="0" smtClean="0"/>
              <a:t>Phone number</a:t>
            </a:r>
          </a:p>
          <a:p>
            <a:pPr lvl="1"/>
            <a:r>
              <a:rPr lang="en-US" sz="2800" dirty="0" smtClean="0"/>
              <a:t>Email address</a:t>
            </a:r>
          </a:p>
          <a:p>
            <a:pPr lvl="1"/>
            <a:r>
              <a:rPr lang="en-US" sz="2800" dirty="0" smtClean="0"/>
              <a:t>LinkedIn account</a:t>
            </a:r>
          </a:p>
          <a:p>
            <a:pPr lvl="1"/>
            <a:r>
              <a:rPr lang="en-US" sz="2800" dirty="0" smtClean="0"/>
              <a:t>Certification ID#</a:t>
            </a:r>
          </a:p>
          <a:p>
            <a:r>
              <a:rPr lang="en-US" sz="2800" dirty="0" smtClean="0"/>
              <a:t>Previous company info</a:t>
            </a:r>
          </a:p>
          <a:p>
            <a:pPr lvl="1"/>
            <a:r>
              <a:rPr lang="en-US" sz="2800" dirty="0" smtClean="0"/>
              <a:t>Address, phone</a:t>
            </a:r>
          </a:p>
          <a:p>
            <a:pPr lvl="1"/>
            <a:r>
              <a:rPr lang="en-US" sz="2800" dirty="0" smtClean="0"/>
              <a:t>Previous/last manager’s name</a:t>
            </a:r>
          </a:p>
          <a:p>
            <a:pPr lvl="1"/>
            <a:r>
              <a:rPr lang="en-US" sz="2800" dirty="0" smtClean="0"/>
              <a:t>Previous salary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63870" y="1059873"/>
            <a:ext cx="4432905" cy="574941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College info</a:t>
            </a:r>
          </a:p>
          <a:p>
            <a:pPr lvl="1"/>
            <a:r>
              <a:rPr lang="en-US" sz="2800" dirty="0" smtClean="0"/>
              <a:t>Degrees</a:t>
            </a:r>
          </a:p>
          <a:p>
            <a:pPr lvl="1"/>
            <a:r>
              <a:rPr lang="en-US" sz="2800" dirty="0" smtClean="0"/>
              <a:t>Mailing address</a:t>
            </a:r>
          </a:p>
          <a:p>
            <a:pPr lvl="1"/>
            <a:r>
              <a:rPr lang="en-US" sz="2800" dirty="0" smtClean="0"/>
              <a:t>Transcripts</a:t>
            </a:r>
          </a:p>
          <a:p>
            <a:r>
              <a:rPr lang="en-US" sz="2800" dirty="0" smtClean="0"/>
              <a:t>Salary</a:t>
            </a:r>
          </a:p>
          <a:p>
            <a:pPr lvl="1"/>
            <a:r>
              <a:rPr lang="en-US" sz="2800" dirty="0" smtClean="0"/>
              <a:t>Ranges </a:t>
            </a:r>
          </a:p>
          <a:p>
            <a:pPr lvl="1"/>
            <a:r>
              <a:rPr lang="en-US" sz="2800" dirty="0" smtClean="0"/>
              <a:t>Requirements</a:t>
            </a:r>
          </a:p>
          <a:p>
            <a:pPr lvl="2"/>
            <a:r>
              <a:rPr lang="en-US" sz="2800" dirty="0" smtClean="0"/>
              <a:t>Health care</a:t>
            </a:r>
          </a:p>
          <a:p>
            <a:pPr lvl="2"/>
            <a:r>
              <a:rPr lang="en-US" sz="2800" dirty="0" smtClean="0"/>
              <a:t>401k</a:t>
            </a:r>
          </a:p>
          <a:p>
            <a:pPr lvl="2"/>
            <a:r>
              <a:rPr lang="en-US" sz="2800" dirty="0" smtClean="0"/>
              <a:t>PTO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82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lum brigh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802" y="1288079"/>
            <a:ext cx="5455229" cy="4555164"/>
          </a:xfrm>
          <a:prstGeom prst="rect">
            <a:avLst/>
          </a:prstGeom>
          <a:effectLst>
            <a:reflection endPos="10000" dist="508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D42E2B"/>
              </a:clrFrom>
              <a:clrTo>
                <a:srgbClr val="D42E2B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9" y="898762"/>
            <a:ext cx="5015119" cy="5333799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189" y="272547"/>
            <a:ext cx="8596668" cy="849971"/>
          </a:xfrm>
        </p:spPr>
        <p:txBody>
          <a:bodyPr/>
          <a:lstStyle/>
          <a:p>
            <a:r>
              <a:rPr lang="en-US" dirty="0" smtClean="0"/>
              <a:t>Email Branding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89" y="1485072"/>
            <a:ext cx="11261212" cy="4153728"/>
          </a:xfrm>
        </p:spPr>
        <p:txBody>
          <a:bodyPr numCol="2" spcCol="914400">
            <a:noAutofit/>
          </a:bodyPr>
          <a:lstStyle/>
          <a:p>
            <a:r>
              <a:rPr lang="en-US" sz="3200" dirty="0" smtClean="0"/>
              <a:t>Use </a:t>
            </a:r>
            <a:r>
              <a:rPr lang="en-US" sz="3200" dirty="0" err="1" smtClean="0"/>
              <a:t>gmail</a:t>
            </a:r>
            <a:r>
              <a:rPr lang="en-US" sz="3200" dirty="0" smtClean="0"/>
              <a:t>, yahoo</a:t>
            </a:r>
            <a:r>
              <a:rPr lang="en-US" sz="3200" dirty="0"/>
              <a:t> </a:t>
            </a:r>
            <a:r>
              <a:rPr lang="en-US" sz="3200" dirty="0" smtClean="0"/>
              <a:t>or a branded provider</a:t>
            </a:r>
          </a:p>
          <a:p>
            <a:r>
              <a:rPr lang="en-US" sz="3200" dirty="0" smtClean="0"/>
              <a:t>Names should be professional, i.e. johndoe@gmail.com</a:t>
            </a:r>
            <a:endParaRPr lang="en-US" sz="3200" dirty="0"/>
          </a:p>
          <a:p>
            <a:r>
              <a:rPr lang="en-US" sz="3200" dirty="0" smtClean="0"/>
              <a:t>Personal website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Use </a:t>
            </a:r>
            <a:r>
              <a:rPr lang="en-US" sz="3200" dirty="0"/>
              <a:t>AOL and/or prodigy</a:t>
            </a:r>
          </a:p>
          <a:p>
            <a:r>
              <a:rPr lang="en-US" sz="3200" dirty="0"/>
              <a:t>Non-professional names, i.e. Princess@aol.com, Jane1965@gmail.com</a:t>
            </a:r>
          </a:p>
          <a:p>
            <a:r>
              <a:rPr lang="en-US" sz="3200" dirty="0"/>
              <a:t>Comcast and Verizon information could be lost if you switch carriers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68637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166" t="14735" r="31167" b="61550"/>
          <a:stretch/>
        </p:blipFill>
        <p:spPr>
          <a:xfrm rot="20126100">
            <a:off x="2210782" y="3294589"/>
            <a:ext cx="2802906" cy="1926998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0181" t="53129" r="56959" b="35683"/>
          <a:stretch/>
        </p:blipFill>
        <p:spPr>
          <a:xfrm rot="20172267">
            <a:off x="517290" y="1514200"/>
            <a:ext cx="3529841" cy="2121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12" y="368440"/>
            <a:ext cx="8596668" cy="706734"/>
          </a:xfrm>
        </p:spPr>
        <p:txBody>
          <a:bodyPr/>
          <a:lstStyle/>
          <a:p>
            <a:r>
              <a:rPr lang="en-US" dirty="0" smtClean="0"/>
              <a:t>Business Card Branding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394" y="1075174"/>
            <a:ext cx="6564848" cy="5735761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Business cards</a:t>
            </a:r>
          </a:p>
          <a:p>
            <a:pPr lvl="1"/>
            <a:r>
              <a:rPr lang="en-US" sz="3200" dirty="0"/>
              <a:t>Name</a:t>
            </a:r>
          </a:p>
          <a:p>
            <a:pPr lvl="1"/>
            <a:r>
              <a:rPr lang="en-US" sz="3200" dirty="0"/>
              <a:t>Title/Job</a:t>
            </a:r>
          </a:p>
          <a:p>
            <a:pPr lvl="1"/>
            <a:r>
              <a:rPr lang="en-US" sz="3200" dirty="0"/>
              <a:t>Phone number</a:t>
            </a:r>
          </a:p>
          <a:p>
            <a:pPr lvl="1"/>
            <a:r>
              <a:rPr lang="en-US" sz="3200" dirty="0"/>
              <a:t>Email</a:t>
            </a:r>
          </a:p>
          <a:p>
            <a:pPr lvl="1"/>
            <a:r>
              <a:rPr lang="en-US" sz="3200" dirty="0"/>
              <a:t>LinkedIn </a:t>
            </a:r>
          </a:p>
          <a:p>
            <a:pPr lvl="1"/>
            <a:r>
              <a:rPr lang="en-US" sz="3200" dirty="0"/>
              <a:t>Tag line</a:t>
            </a:r>
          </a:p>
          <a:p>
            <a:pPr lvl="1"/>
            <a:r>
              <a:rPr lang="en-US" sz="3200" dirty="0"/>
              <a:t>List of skills for the </a:t>
            </a:r>
            <a:r>
              <a:rPr lang="en-US" sz="3200" dirty="0" smtClean="0"/>
              <a:t>back</a:t>
            </a:r>
          </a:p>
          <a:p>
            <a:r>
              <a:rPr lang="en-US" sz="3400" dirty="0" smtClean="0"/>
              <a:t>Badge/lanyard</a:t>
            </a:r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348119" y="5704724"/>
            <a:ext cx="3354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www.vistaprint.com</a:t>
            </a:r>
            <a:endParaRPr lang="en-US" dirty="0" smtClean="0"/>
          </a:p>
          <a:p>
            <a:r>
              <a:rPr lang="en-US" dirty="0">
                <a:hlinkClick r:id="rId6"/>
              </a:rPr>
              <a:t>http://www.staples.com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https://www.moo.com/us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97255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61" y="376198"/>
            <a:ext cx="8596668" cy="926671"/>
          </a:xfrm>
        </p:spPr>
        <p:txBody>
          <a:bodyPr/>
          <a:lstStyle/>
          <a:p>
            <a:r>
              <a:rPr lang="en-US" dirty="0" smtClean="0"/>
              <a:t>Profile Pictures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58105" y="1068922"/>
            <a:ext cx="6718213" cy="5354274"/>
            <a:chOff x="260442" y="1172616"/>
            <a:chExt cx="6718213" cy="53542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6" t="13788" r="12294" b="6585"/>
            <a:stretch/>
          </p:blipFill>
          <p:spPr>
            <a:xfrm>
              <a:off x="1273734" y="1172616"/>
              <a:ext cx="2225702" cy="1612073"/>
            </a:xfrm>
            <a:prstGeom prst="rect">
              <a:avLst/>
            </a:prstGeom>
          </p:spPr>
        </p:pic>
        <p:pic>
          <p:nvPicPr>
            <p:cNvPr id="4098" name="Picture 2" descr="Image result for portrai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42" y="2856733"/>
              <a:ext cx="3603177" cy="2026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Image result for portrait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915" y="1394309"/>
              <a:ext cx="3374740" cy="224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Image result for portrait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165" y="4509748"/>
              <a:ext cx="1720503" cy="2017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 descr="Image result for portrait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375" y="3863222"/>
              <a:ext cx="1847899" cy="2540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641142" y="698170"/>
            <a:ext cx="6217978" cy="5313276"/>
            <a:chOff x="5641142" y="698170"/>
            <a:chExt cx="6217978" cy="5313276"/>
          </a:xfrm>
        </p:grpSpPr>
        <p:pic>
          <p:nvPicPr>
            <p:cNvPr id="4108" name="Picture 12" descr="Image result for portrait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2431" y="1457931"/>
              <a:ext cx="2484554" cy="1660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Image result for portrait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6342" y="698170"/>
              <a:ext cx="1365003" cy="2037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2" name="Picture 16" descr="Image result for portrait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7920" y="2886115"/>
              <a:ext cx="1981200" cy="297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4" name="Picture 18" descr="Image result for portraits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0"/>
            <a:stretch/>
          </p:blipFill>
          <p:spPr bwMode="auto">
            <a:xfrm>
              <a:off x="7116553" y="3202953"/>
              <a:ext cx="2606704" cy="1783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Image result for portrait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142" y="3771782"/>
              <a:ext cx="1883146" cy="2239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5647306" y="6067329"/>
            <a:ext cx="6211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12"/>
              </a:rPr>
              <a:t>https://www.photofeeler.com/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18039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lum brigh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55" y="980700"/>
            <a:ext cx="5029202" cy="4806614"/>
          </a:xfrm>
          <a:prstGeom prst="rect">
            <a:avLst/>
          </a:prstGeom>
          <a:effectLst>
            <a:reflection endPos="10000" dist="508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D42E2B"/>
              </a:clrFrom>
              <a:clrTo>
                <a:srgbClr val="D42E2B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8" y="1441734"/>
            <a:ext cx="5015119" cy="5333799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88" y="197359"/>
            <a:ext cx="10586412" cy="832134"/>
          </a:xfrm>
        </p:spPr>
        <p:txBody>
          <a:bodyPr/>
          <a:lstStyle/>
          <a:p>
            <a:r>
              <a:rPr lang="en-US" dirty="0" smtClean="0"/>
              <a:t>The Elevator Speech a.k.a. The Introduction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6600" y="1197355"/>
            <a:ext cx="10973957" cy="5002200"/>
          </a:xfrm>
          <a:prstGeom prst="rect">
            <a:avLst/>
          </a:prstGeom>
        </p:spPr>
        <p:txBody>
          <a:bodyPr vert="horz" lIns="91440" tIns="45720" rIns="91440" bIns="45720" numCol="2" spcCol="160020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Smile</a:t>
            </a:r>
          </a:p>
          <a:p>
            <a:r>
              <a:rPr lang="en-US" sz="2800" dirty="0" smtClean="0"/>
              <a:t>Speak up &amp; measured</a:t>
            </a:r>
          </a:p>
          <a:p>
            <a:r>
              <a:rPr lang="en-US" sz="2800" dirty="0" smtClean="0"/>
              <a:t>Create multiple lengths, i.e. 5, 10, 15, 30 seconds or 1, 5, 10 minutes</a:t>
            </a:r>
          </a:p>
          <a:p>
            <a:r>
              <a:rPr lang="en-US" sz="2800" dirty="0" smtClean="0"/>
              <a:t>Name triggers</a:t>
            </a:r>
          </a:p>
          <a:p>
            <a:r>
              <a:rPr lang="en-US" sz="2800" dirty="0" smtClean="0"/>
              <a:t>What you can do for the company</a:t>
            </a:r>
          </a:p>
          <a:p>
            <a:r>
              <a:rPr lang="en-US" sz="2800" dirty="0" smtClean="0"/>
              <a:t>How you can </a:t>
            </a:r>
            <a:r>
              <a:rPr lang="en-US" sz="2800" dirty="0"/>
              <a:t>add </a:t>
            </a:r>
            <a:r>
              <a:rPr lang="en-US" sz="2800" dirty="0" smtClean="0"/>
              <a:t>value to the company</a:t>
            </a:r>
          </a:p>
          <a:p>
            <a:r>
              <a:rPr lang="en-US" sz="2800" dirty="0"/>
              <a:t>Frown</a:t>
            </a:r>
          </a:p>
          <a:p>
            <a:r>
              <a:rPr lang="en-US" sz="2800" dirty="0" smtClean="0"/>
              <a:t>Mumble or </a:t>
            </a:r>
            <a:r>
              <a:rPr lang="en-US" sz="2800" dirty="0"/>
              <a:t>speed talk</a:t>
            </a:r>
          </a:p>
          <a:p>
            <a:r>
              <a:rPr lang="en-US" sz="2800" dirty="0"/>
              <a:t>Avoid long speeches</a:t>
            </a:r>
          </a:p>
          <a:p>
            <a:r>
              <a:rPr lang="en-US" sz="2800" dirty="0" smtClean="0"/>
              <a:t>How </a:t>
            </a:r>
            <a:r>
              <a:rPr lang="en-US" sz="2800" dirty="0"/>
              <a:t>long you’ve been with a company</a:t>
            </a:r>
          </a:p>
          <a:p>
            <a:r>
              <a:rPr lang="en-US" sz="2800" dirty="0"/>
              <a:t>How wonderful you are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61888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it depen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0" b="24324"/>
          <a:stretch/>
        </p:blipFill>
        <p:spPr bwMode="auto">
          <a:xfrm>
            <a:off x="1037319" y="1045029"/>
            <a:ext cx="10306212" cy="473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0826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icrosoft office 2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437">
            <a:off x="5951447" y="2149664"/>
            <a:ext cx="4774748" cy="363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Sample Presentations/Documents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69" y="1764145"/>
            <a:ext cx="5484474" cy="407554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Microsoft Project plan</a:t>
            </a:r>
          </a:p>
          <a:p>
            <a:r>
              <a:rPr lang="en-US" sz="3200" dirty="0"/>
              <a:t>Microsoft Power Point presentation</a:t>
            </a:r>
          </a:p>
          <a:p>
            <a:r>
              <a:rPr lang="en-US" sz="3200" dirty="0"/>
              <a:t>Microsoft Excel </a:t>
            </a:r>
            <a:r>
              <a:rPr lang="en-US" sz="3200" dirty="0" smtClean="0"/>
              <a:t>spreadsheet/chart</a:t>
            </a:r>
            <a:endParaRPr lang="en-US" sz="3200" dirty="0"/>
          </a:p>
          <a:p>
            <a:r>
              <a:rPr lang="en-US" sz="3200" dirty="0"/>
              <a:t>Marketing plan</a:t>
            </a:r>
          </a:p>
        </p:txBody>
      </p:sp>
    </p:spTree>
    <p:extLst>
      <p:ext uri="{BB962C8B-B14F-4D97-AF65-F5344CB8AC3E}">
        <p14:creationId xmlns:p14="http://schemas.microsoft.com/office/powerpoint/2010/main" val="21297305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63" y="0"/>
            <a:ext cx="6332622" cy="6759041"/>
          </a:xfrm>
        </p:spPr>
      </p:pic>
      <p:sp>
        <p:nvSpPr>
          <p:cNvPr id="5" name="TextBox 4"/>
          <p:cNvSpPr txBox="1"/>
          <p:nvPr/>
        </p:nvSpPr>
        <p:spPr>
          <a:xfrm>
            <a:off x="520861" y="6184117"/>
            <a:ext cx="5474825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https://en.wikipedia.org/wiki/Social_media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2774" y="244827"/>
            <a:ext cx="6436900" cy="733961"/>
          </a:xfrm>
        </p:spPr>
        <p:txBody>
          <a:bodyPr/>
          <a:lstStyle/>
          <a:p>
            <a:r>
              <a:rPr lang="en-US" dirty="0" smtClean="0"/>
              <a:t>Social Media Wheel</a:t>
            </a:r>
            <a:endParaRPr lang="en-US" dirty="0"/>
          </a:p>
        </p:txBody>
      </p:sp>
      <p:pic>
        <p:nvPicPr>
          <p:cNvPr id="7" name="Picture 4" descr="http://www.uwosh.edu/deptblogs/career/files/Get-Hired-Fast-Social-Media-Job-Sear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98" y="1047217"/>
            <a:ext cx="5504965" cy="413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961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26" y="244827"/>
            <a:ext cx="6436900" cy="733961"/>
          </a:xfrm>
        </p:spPr>
        <p:txBody>
          <a:bodyPr/>
          <a:lstStyle/>
          <a:p>
            <a:r>
              <a:rPr lang="en-US" dirty="0" smtClean="0"/>
              <a:t>Social Media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349" y="978788"/>
            <a:ext cx="3182396" cy="3241405"/>
          </a:xfrm>
        </p:spPr>
        <p:txBody>
          <a:bodyPr>
            <a:normAutofit/>
          </a:bodyPr>
          <a:lstStyle/>
          <a:p>
            <a:r>
              <a:rPr lang="en-US" sz="3200" dirty="0"/>
              <a:t>LinkedIn</a:t>
            </a:r>
          </a:p>
          <a:p>
            <a:r>
              <a:rPr lang="en-US" sz="3200" dirty="0"/>
              <a:t>Twitter</a:t>
            </a:r>
          </a:p>
          <a:p>
            <a:r>
              <a:rPr lang="en-US" sz="3200" dirty="0"/>
              <a:t>Instagram</a:t>
            </a:r>
          </a:p>
          <a:p>
            <a:r>
              <a:rPr lang="en-US" sz="3200" dirty="0"/>
              <a:t>Facebook</a:t>
            </a:r>
          </a:p>
          <a:p>
            <a:r>
              <a:rPr lang="en-US" sz="3200" dirty="0" smtClean="0"/>
              <a:t>Meetup.com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84382" y="2620621"/>
            <a:ext cx="2770361" cy="2923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YouTube</a:t>
            </a:r>
          </a:p>
          <a:p>
            <a:pPr marL="342900" indent="-34290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Pinterest </a:t>
            </a:r>
          </a:p>
          <a:p>
            <a:pPr marL="342900" indent="-34290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Google+</a:t>
            </a:r>
          </a:p>
          <a:p>
            <a:pPr marL="342900" indent="-34290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Flickr</a:t>
            </a:r>
          </a:p>
          <a:p>
            <a:pPr marL="342900" indent="-34290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SlideShare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Job Interview cartoons, Job Interview cartoon, funny, Job Interview picture, Job Interview pictures, Job Interview image, Job Interview images, Job Interview illustration, Job Interview illust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58" y="881434"/>
            <a:ext cx="3916837" cy="549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5838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9400"/>
            <a:ext cx="8596668" cy="813955"/>
          </a:xfrm>
        </p:spPr>
        <p:txBody>
          <a:bodyPr/>
          <a:lstStyle/>
          <a:p>
            <a:r>
              <a:rPr lang="en-US" dirty="0" smtClean="0"/>
              <a:t>Training/Personal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267" y="1093355"/>
            <a:ext cx="11250805" cy="5142345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Library </a:t>
            </a:r>
            <a:r>
              <a:rPr lang="en-US" sz="3200" dirty="0" smtClean="0"/>
              <a:t>card</a:t>
            </a:r>
          </a:p>
          <a:p>
            <a:pPr lvl="1"/>
            <a:r>
              <a:rPr lang="en-US" sz="3000" dirty="0" smtClean="0"/>
              <a:t>Mercer County, </a:t>
            </a:r>
            <a:r>
              <a:rPr lang="en-US" sz="3000" dirty="0" smtClean="0">
                <a:hlinkClick r:id="rId2"/>
              </a:rPr>
              <a:t>https://www.mcl.org/</a:t>
            </a:r>
            <a:endParaRPr lang="en-US" sz="3000" dirty="0" smtClean="0"/>
          </a:p>
          <a:p>
            <a:pPr lvl="1"/>
            <a:r>
              <a:rPr lang="en-US" sz="3000" dirty="0" smtClean="0">
                <a:hlinkClick r:id="rId3"/>
              </a:rPr>
              <a:t>eLibraryNJ.com</a:t>
            </a:r>
            <a:endParaRPr lang="en-US" sz="3000" dirty="0" smtClean="0"/>
          </a:p>
          <a:p>
            <a:pPr lvl="1"/>
            <a:r>
              <a:rPr lang="en-US" sz="3000" dirty="0" smtClean="0">
                <a:hlinkClick r:id="rId4"/>
              </a:rPr>
              <a:t>HooplaDigital.com</a:t>
            </a:r>
            <a:endParaRPr lang="en-US" sz="3000" dirty="0"/>
          </a:p>
          <a:p>
            <a:r>
              <a:rPr lang="en-US" sz="3200" dirty="0" smtClean="0"/>
              <a:t>One Stop with Unemployment</a:t>
            </a:r>
          </a:p>
          <a:p>
            <a:r>
              <a:rPr lang="en-US" sz="3200" dirty="0" smtClean="0"/>
              <a:t>Ready to Work NJ (6 months or </a:t>
            </a:r>
            <a:r>
              <a:rPr lang="en-US" sz="3200" dirty="0" smtClean="0"/>
              <a:t>more), </a:t>
            </a:r>
            <a:r>
              <a:rPr lang="en-US" sz="3200" dirty="0" smtClean="0"/>
              <a:t>i.e. </a:t>
            </a:r>
            <a:r>
              <a:rPr lang="en-US" sz="3200" dirty="0" smtClean="0">
                <a:hlinkClick r:id="rId5"/>
              </a:rPr>
              <a:t>https://rtwnj.org/</a:t>
            </a:r>
            <a:endParaRPr lang="en-US" sz="3200" dirty="0" smtClean="0"/>
          </a:p>
          <a:p>
            <a:r>
              <a:rPr lang="en-US" sz="3200" dirty="0" smtClean="0"/>
              <a:t>YouTube</a:t>
            </a:r>
          </a:p>
          <a:p>
            <a:r>
              <a:rPr lang="en-US" sz="3200" dirty="0" smtClean="0"/>
              <a:t>Lynda.com</a:t>
            </a:r>
          </a:p>
          <a:p>
            <a:r>
              <a:rPr lang="en-US" sz="3200" dirty="0" smtClean="0"/>
              <a:t>Microsoft.com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1153721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6700"/>
            <a:ext cx="8596668" cy="777240"/>
          </a:xfrm>
        </p:spPr>
        <p:txBody>
          <a:bodyPr/>
          <a:lstStyle/>
          <a:p>
            <a:r>
              <a:rPr lang="en-US" dirty="0" smtClean="0"/>
              <a:t>The Interview 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4300"/>
            <a:ext cx="10025302" cy="446278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Printed copies of resume and t-letter</a:t>
            </a:r>
          </a:p>
          <a:p>
            <a:r>
              <a:rPr lang="en-US" sz="3200" dirty="0" smtClean="0"/>
              <a:t>Learn about the company and interviewer</a:t>
            </a:r>
          </a:p>
          <a:p>
            <a:r>
              <a:rPr lang="en-US" sz="3200" dirty="0" smtClean="0"/>
              <a:t>Questions you want to ask</a:t>
            </a:r>
          </a:p>
          <a:p>
            <a:r>
              <a:rPr lang="en-US" sz="3200" dirty="0" smtClean="0"/>
              <a:t>What you do/do not want to do</a:t>
            </a:r>
          </a:p>
          <a:p>
            <a:r>
              <a:rPr lang="en-US" sz="3200" dirty="0" smtClean="0"/>
              <a:t>Several </a:t>
            </a:r>
            <a:r>
              <a:rPr lang="en-US" sz="3200" dirty="0"/>
              <a:t>outfits</a:t>
            </a:r>
          </a:p>
          <a:p>
            <a:r>
              <a:rPr lang="en-US" sz="3200" dirty="0"/>
              <a:t>Test drive the </a:t>
            </a:r>
            <a:r>
              <a:rPr lang="en-US" sz="3200" dirty="0" smtClean="0"/>
              <a:t>route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71293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6700"/>
            <a:ext cx="8596668" cy="777240"/>
          </a:xfrm>
        </p:spPr>
        <p:txBody>
          <a:bodyPr/>
          <a:lstStyle/>
          <a:p>
            <a:r>
              <a:rPr lang="en-US" dirty="0" smtClean="0"/>
              <a:t>The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6840"/>
            <a:ext cx="6269566" cy="4442460"/>
          </a:xfrm>
        </p:spPr>
        <p:txBody>
          <a:bodyPr>
            <a:noAutofit/>
          </a:bodyPr>
          <a:lstStyle/>
          <a:p>
            <a:r>
              <a:rPr lang="en-US" sz="3200" dirty="0" smtClean="0"/>
              <a:t>Turn off your phone</a:t>
            </a:r>
          </a:p>
          <a:p>
            <a:r>
              <a:rPr lang="en-US" sz="3200" dirty="0" smtClean="0"/>
              <a:t>Power pose, deep breaths </a:t>
            </a:r>
          </a:p>
          <a:p>
            <a:pPr lvl="1"/>
            <a:r>
              <a:rPr lang="en-US" sz="3200" dirty="0" smtClean="0">
                <a:hlinkClick r:id="rId2"/>
              </a:rPr>
              <a:t>Amy Cuddy: Power Pose</a:t>
            </a:r>
            <a:endParaRPr lang="en-US" sz="3200" dirty="0" smtClean="0"/>
          </a:p>
          <a:p>
            <a:r>
              <a:rPr lang="en-US" sz="3200" dirty="0"/>
              <a:t>Know you’re </a:t>
            </a:r>
            <a:r>
              <a:rPr lang="en-US" sz="3200" dirty="0" smtClean="0"/>
              <a:t>prepared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BE YOURSELF!</a:t>
            </a:r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6028582" y="477520"/>
            <a:ext cx="5914099" cy="5951855"/>
            <a:chOff x="6028582" y="477520"/>
            <a:chExt cx="5914099" cy="5951855"/>
          </a:xfrm>
        </p:grpSpPr>
        <p:pic>
          <p:nvPicPr>
            <p:cNvPr id="1026" name="Picture 2" descr="Image result for wonder woman power pos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928" y="477520"/>
              <a:ext cx="2670319" cy="3413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superman power pos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8582" y="1043940"/>
              <a:ext cx="2591873" cy="3600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bolt pos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0879" y="4044315"/>
              <a:ext cx="3761802" cy="2385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68894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0" y="216622"/>
            <a:ext cx="8596668" cy="700585"/>
          </a:xfrm>
        </p:spPr>
        <p:txBody>
          <a:bodyPr/>
          <a:lstStyle/>
          <a:p>
            <a:r>
              <a:rPr lang="en-US" dirty="0" smtClean="0"/>
              <a:t>Video Conference Calls/Interviews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1749" y="1054881"/>
            <a:ext cx="3957337" cy="210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lvl="0" indent="-3429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lvl="1" indent="-28575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sz="2800" dirty="0" smtClean="0"/>
              <a:t>Skype / Zoom</a:t>
            </a:r>
          </a:p>
          <a:p>
            <a:pPr lvl="1"/>
            <a:r>
              <a:rPr lang="en-US" sz="2800" dirty="0" smtClean="0">
                <a:hlinkClick r:id="rId2"/>
              </a:rPr>
              <a:t>YouTube: How to Look Good in Skype Interviews</a:t>
            </a:r>
            <a:r>
              <a:rPr lang="en-US" sz="2800" dirty="0" smtClean="0"/>
              <a:t> </a:t>
            </a:r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86" y="774699"/>
            <a:ext cx="6461614" cy="582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0" y="3709517"/>
            <a:ext cx="3672453" cy="275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skyp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177929"/>
            <a:ext cx="2782743" cy="175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65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un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852" y="3384029"/>
            <a:ext cx="3080188" cy="148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ad yog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458" y="2164533"/>
            <a:ext cx="3113851" cy="217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742" y="473120"/>
            <a:ext cx="8596668" cy="694425"/>
          </a:xfrm>
        </p:spPr>
        <p:txBody>
          <a:bodyPr/>
          <a:lstStyle/>
          <a:p>
            <a:r>
              <a:rPr lang="en-US" dirty="0" smtClean="0"/>
              <a:t>Stress Reducer/Hobby(</a:t>
            </a:r>
            <a:r>
              <a:rPr lang="en-US" dirty="0" err="1" smtClean="0"/>
              <a:t>ies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8" name="Picture 4" descr="Image result for yo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49" y="1311303"/>
            <a:ext cx="2062532" cy="206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ovi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552" y="4937886"/>
            <a:ext cx="1678369" cy="167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e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84" y="5249604"/>
            <a:ext cx="3553587" cy="155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usic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761" y="4612407"/>
            <a:ext cx="2629239" cy="140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book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6" y="3608756"/>
            <a:ext cx="2609698" cy="18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paint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58" y="1494731"/>
            <a:ext cx="2853776" cy="160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photograph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023" y="360997"/>
            <a:ext cx="2873212" cy="161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dirty danci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50" y="3644901"/>
            <a:ext cx="2598316" cy="141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group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9164">
            <a:off x="462708" y="1952239"/>
            <a:ext cx="2307993" cy="10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772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you're h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11" y="253999"/>
            <a:ext cx="9449330" cy="645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2654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48" y="710565"/>
            <a:ext cx="5581492" cy="5581492"/>
          </a:xfrm>
        </p:spPr>
      </p:pic>
    </p:spTree>
    <p:extLst>
      <p:ext uri="{BB962C8B-B14F-4D97-AF65-F5344CB8AC3E}">
        <p14:creationId xmlns:p14="http://schemas.microsoft.com/office/powerpoint/2010/main" val="7449324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55" y="1269076"/>
            <a:ext cx="4619411" cy="3668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136" y="310149"/>
            <a:ext cx="8189259" cy="6463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defTabSz="457200">
              <a:spcBef>
                <a:spcPct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First Reaction</a:t>
            </a:r>
          </a:p>
        </p:txBody>
      </p:sp>
      <p:pic>
        <p:nvPicPr>
          <p:cNvPr id="3074" name="Picture 2" descr="Image result for shock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32" y="986960"/>
            <a:ext cx="47339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765" y="3908916"/>
            <a:ext cx="3193123" cy="26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309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9655386" cy="2153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Valerie S. Williams</a:t>
            </a:r>
          </a:p>
          <a:p>
            <a:r>
              <a:rPr lang="en-US" sz="3200" dirty="0" smtClean="0">
                <a:hlinkClick r:id="rId2"/>
              </a:rPr>
              <a:t>vswilliams7143@gmail.com</a:t>
            </a:r>
            <a:r>
              <a:rPr lang="en-US" sz="3200" dirty="0" smtClean="0"/>
              <a:t> </a:t>
            </a:r>
          </a:p>
          <a:p>
            <a:r>
              <a:rPr lang="en-US" sz="3200" u="sng" dirty="0">
                <a:hlinkClick r:id="rId3"/>
              </a:rPr>
              <a:t>https://</a:t>
            </a:r>
            <a:r>
              <a:rPr lang="en-US" sz="3200" u="sng" dirty="0" smtClean="0">
                <a:hlinkClick r:id="rId3"/>
              </a:rPr>
              <a:t>www.linkedin.com/in/williamsvaleries</a:t>
            </a:r>
            <a:endParaRPr lang="en-US" sz="3200" u="sng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68419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729" y="448265"/>
            <a:ext cx="10763817" cy="783771"/>
          </a:xfrm>
        </p:spPr>
        <p:txBody>
          <a:bodyPr>
            <a:normAutofit/>
          </a:bodyPr>
          <a:lstStyle/>
          <a:p>
            <a:r>
              <a:rPr lang="en-US" dirty="0" smtClean="0"/>
              <a:t>Finances</a:t>
            </a:r>
            <a:endParaRPr lang="en-US" dirty="0"/>
          </a:p>
        </p:txBody>
      </p:sp>
      <p:pic>
        <p:nvPicPr>
          <p:cNvPr id="2050" name="Picture 2" descr="Image result for pot of g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114" y="2579914"/>
            <a:ext cx="418329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405" y="1077686"/>
            <a:ext cx="6843142" cy="535577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Review </a:t>
            </a:r>
          </a:p>
          <a:p>
            <a:pPr lvl="1"/>
            <a:r>
              <a:rPr lang="en-US" sz="3000" dirty="0" smtClean="0"/>
              <a:t>Monthly </a:t>
            </a:r>
            <a:r>
              <a:rPr lang="en-US" sz="3000" dirty="0"/>
              <a:t>expenses including activities</a:t>
            </a:r>
          </a:p>
          <a:p>
            <a:pPr lvl="1"/>
            <a:r>
              <a:rPr lang="en-US" sz="3000" dirty="0" smtClean="0"/>
              <a:t>Ways to reduce expenses</a:t>
            </a:r>
            <a:endParaRPr lang="en-US" sz="3000" dirty="0"/>
          </a:p>
          <a:p>
            <a:pPr lvl="1"/>
            <a:r>
              <a:rPr lang="en-US" sz="3000" dirty="0" smtClean="0"/>
              <a:t>Immediate and semi-immediate availability of savings</a:t>
            </a:r>
          </a:p>
          <a:p>
            <a:pPr lvl="1"/>
            <a:r>
              <a:rPr lang="en-US" sz="3000" dirty="0" smtClean="0"/>
              <a:t>401k/IRA and any penalties </a:t>
            </a:r>
          </a:p>
          <a:p>
            <a:r>
              <a:rPr lang="en-US" sz="3000" dirty="0"/>
              <a:t>Consult Your Financial </a:t>
            </a:r>
            <a:r>
              <a:rPr lang="en-US" sz="3000" dirty="0" smtClean="0"/>
              <a:t>Advisor/Accountant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825515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56" y="359229"/>
            <a:ext cx="8596668" cy="5645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Your State of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55" y="1188714"/>
            <a:ext cx="6904971" cy="503447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Acknowledge your feelings.</a:t>
            </a:r>
          </a:p>
          <a:p>
            <a:r>
              <a:rPr lang="en-US" sz="3200" dirty="0" smtClean="0"/>
              <a:t>Who/what is your support system?</a:t>
            </a:r>
          </a:p>
          <a:p>
            <a:r>
              <a:rPr lang="en-US" sz="3200" dirty="0" smtClean="0"/>
              <a:t>How do you regroup?</a:t>
            </a:r>
          </a:p>
          <a:p>
            <a:r>
              <a:rPr lang="en-US" sz="3200" dirty="0" smtClean="0"/>
              <a:t>How do you keep positive?</a:t>
            </a:r>
          </a:p>
          <a:p>
            <a:r>
              <a:rPr lang="en-US" sz="3200" dirty="0" smtClean="0"/>
              <a:t>What keeps you going?</a:t>
            </a:r>
          </a:p>
          <a:p>
            <a:r>
              <a:rPr lang="en-US" sz="3200" dirty="0" smtClean="0"/>
              <a:t>What drives you?</a:t>
            </a:r>
          </a:p>
          <a:p>
            <a:r>
              <a:rPr lang="en-US" sz="3200" dirty="0" smtClean="0"/>
              <a:t>What makes you laugh?</a:t>
            </a:r>
          </a:p>
          <a:p>
            <a:r>
              <a:rPr lang="en-US" sz="3200" dirty="0" smtClean="0"/>
              <a:t>LEAVE THE HOUSE!</a:t>
            </a:r>
          </a:p>
          <a:p>
            <a:endParaRPr lang="en-US" sz="3200" dirty="0"/>
          </a:p>
        </p:txBody>
      </p:sp>
      <p:pic>
        <p:nvPicPr>
          <p:cNvPr id="1026" name="Picture 2" descr="Image result for state of m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082" y="480297"/>
            <a:ext cx="3813404" cy="597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1105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Regroup and Rethink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93" y="1389869"/>
            <a:ext cx="608300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 you like to do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do you NOT like to do?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did you like about your previous jobs?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did you NOT like about your previous jobs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 descr="Image result for job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416">
            <a:off x="6662762" y="590732"/>
            <a:ext cx="3811046" cy="214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34" y="3240960"/>
            <a:ext cx="3703218" cy="302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163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7314"/>
          </a:xfrm>
        </p:spPr>
        <p:txBody>
          <a:bodyPr/>
          <a:lstStyle/>
          <a:p>
            <a:r>
              <a:rPr lang="en-US" dirty="0"/>
              <a:t>Self </a:t>
            </a:r>
            <a:r>
              <a:rPr lang="en-US" dirty="0" smtClean="0"/>
              <a:t>Assessment &amp; Tests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7334" y="1436914"/>
            <a:ext cx="10476412" cy="4076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Identify cross functional  skills</a:t>
            </a:r>
          </a:p>
          <a:p>
            <a:r>
              <a:rPr lang="en-US" sz="2800" dirty="0"/>
              <a:t>Rank your skills</a:t>
            </a:r>
          </a:p>
          <a:p>
            <a:r>
              <a:rPr lang="en-US" sz="2800" dirty="0"/>
              <a:t>Ask for feedback from others</a:t>
            </a:r>
          </a:p>
          <a:p>
            <a:r>
              <a:rPr lang="en-US" sz="2800" dirty="0" smtClean="0">
                <a:solidFill>
                  <a:srgbClr val="0070C0"/>
                </a:solidFill>
                <a:hlinkClick r:id="rId2"/>
              </a:rPr>
              <a:t>https://www.monster.com/career-advice/article/best-free-career-assessment-tools</a:t>
            </a:r>
          </a:p>
          <a:p>
            <a:pPr lvl="1"/>
            <a:r>
              <a:rPr lang="en-US" sz="2800" dirty="0" smtClean="0">
                <a:solidFill>
                  <a:srgbClr val="0070C0"/>
                </a:solidFill>
                <a:hlinkClick r:id="rId2"/>
              </a:rPr>
              <a:t>Myers-Briggs</a:t>
            </a:r>
          </a:p>
          <a:p>
            <a:r>
              <a:rPr lang="en-US" sz="2800" dirty="0" smtClean="0">
                <a:solidFill>
                  <a:srgbClr val="0070C0"/>
                </a:solidFill>
                <a:hlinkClick r:id="rId2"/>
              </a:rPr>
              <a:t>http://tests.marketpsych.com/test_question.php?id=13</a:t>
            </a: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  <a:hlinkClick r:id="rId3"/>
              </a:rPr>
              <a:t>http://www.funeducation.com/Tests/PersonalityTest/TakeTest.aspx</a:t>
            </a:r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43634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90290"/>
            <a:ext cx="8847666" cy="8200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 smtClean="0"/>
              <a:t>Consider All Options 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1573596"/>
            <a:ext cx="7225695" cy="3688189"/>
          </a:xfrm>
          <a:noFill/>
        </p:spPr>
        <p:txBody>
          <a:bodyPr wrap="square" rtlCol="0">
            <a:spAutoFit/>
          </a:bodyPr>
          <a:lstStyle/>
          <a:p>
            <a:pPr marL="342900" indent="-342900">
              <a:buChar char=""/>
            </a:pPr>
            <a:r>
              <a:rPr lang="en-US" sz="3200" dirty="0" smtClean="0"/>
              <a:t>Full, part time or contract position</a:t>
            </a:r>
          </a:p>
          <a:p>
            <a:pPr marL="342900" indent="-342900">
              <a:buChar char=""/>
            </a:pPr>
            <a:r>
              <a:rPr lang="en-US" sz="3200" dirty="0" smtClean="0"/>
              <a:t>Own your own business</a:t>
            </a:r>
          </a:p>
          <a:p>
            <a:pPr marL="342900" indent="-342900">
              <a:buChar char=""/>
            </a:pPr>
            <a:r>
              <a:rPr lang="en-US" sz="3200" dirty="0" smtClean="0"/>
              <a:t>Non-profit organizations</a:t>
            </a:r>
          </a:p>
          <a:p>
            <a:pPr marL="342900" indent="-342900">
              <a:buChar char=""/>
            </a:pPr>
            <a:r>
              <a:rPr lang="en-US" sz="3200" dirty="0" smtClean="0"/>
              <a:t>Small vs. large companies</a:t>
            </a:r>
          </a:p>
          <a:p>
            <a:pPr marL="342900" indent="-342900">
              <a:buChar char=""/>
            </a:pPr>
            <a:r>
              <a:rPr lang="en-US" sz="3200" dirty="0" smtClean="0"/>
              <a:t>Alternative industries</a:t>
            </a:r>
          </a:p>
          <a:p>
            <a:pPr marL="342900" indent="-342900">
              <a:buChar char=""/>
            </a:pPr>
            <a:endParaRPr lang="en-US" sz="3200" dirty="0"/>
          </a:p>
        </p:txBody>
      </p:sp>
      <p:pic>
        <p:nvPicPr>
          <p:cNvPr id="7170" name="Picture 2" descr="Image result for there is no sp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2"/>
          <a:stretch/>
        </p:blipFill>
        <p:spPr bwMode="auto">
          <a:xfrm>
            <a:off x="6051091" y="2643327"/>
            <a:ext cx="6140909" cy="308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968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3" y="272555"/>
            <a:ext cx="4726731" cy="33156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41" y="1788885"/>
            <a:ext cx="7640715" cy="4829629"/>
          </a:xfrm>
        </p:spPr>
        <p:txBody>
          <a:bodyPr>
            <a:noAutofit/>
          </a:bodyPr>
          <a:lstStyle/>
          <a:p>
            <a:r>
              <a:rPr lang="en-US" sz="3200" dirty="0"/>
              <a:t>Family </a:t>
            </a:r>
            <a:r>
              <a:rPr lang="en-US" sz="3200" dirty="0" smtClean="0"/>
              <a:t>events</a:t>
            </a:r>
          </a:p>
          <a:p>
            <a:r>
              <a:rPr lang="en-US" sz="3200" dirty="0" smtClean="0"/>
              <a:t>Volunteering</a:t>
            </a:r>
          </a:p>
          <a:p>
            <a:pPr lvl="1"/>
            <a:r>
              <a:rPr lang="en-US" sz="3000" dirty="0">
                <a:hlinkClick r:id="rId4"/>
              </a:rPr>
              <a:t>https://www.volunteermatch.org</a:t>
            </a:r>
            <a:r>
              <a:rPr lang="en-US" sz="3000" dirty="0" smtClean="0">
                <a:hlinkClick r:id="rId4"/>
              </a:rPr>
              <a:t>/</a:t>
            </a:r>
            <a:endParaRPr lang="en-US" sz="3000" dirty="0" smtClean="0"/>
          </a:p>
          <a:p>
            <a:pPr lvl="1"/>
            <a:r>
              <a:rPr lang="en-US" sz="3000" dirty="0">
                <a:hlinkClick r:id="rId5"/>
              </a:rPr>
              <a:t>http://createthegood.org</a:t>
            </a:r>
            <a:r>
              <a:rPr lang="en-US" sz="3000" dirty="0" smtClean="0">
                <a:hlinkClick r:id="rId5"/>
              </a:rPr>
              <a:t>/</a:t>
            </a:r>
            <a:r>
              <a:rPr lang="en-US" sz="3000" dirty="0" smtClean="0"/>
              <a:t> </a:t>
            </a:r>
            <a:endParaRPr lang="en-US" sz="3000" dirty="0"/>
          </a:p>
          <a:p>
            <a:r>
              <a:rPr lang="en-US" sz="3200" dirty="0" smtClean="0"/>
              <a:t>Networking opportunities</a:t>
            </a:r>
          </a:p>
          <a:p>
            <a:r>
              <a:rPr lang="en-US" sz="3200" dirty="0" smtClean="0"/>
              <a:t>Organizational/industry meetings</a:t>
            </a:r>
          </a:p>
          <a:p>
            <a:r>
              <a:rPr lang="en-US" sz="3200" dirty="0" smtClean="0"/>
              <a:t>Interviews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 </a:t>
            </a:r>
            <a:r>
              <a:rPr lang="en-US" dirty="0"/>
              <a:t>C</a:t>
            </a:r>
            <a:r>
              <a:rPr lang="en-US" dirty="0" smtClean="0"/>
              <a:t>alendar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107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2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0070C0"/>
      </a:hlink>
      <a:folHlink>
        <a:srgbClr val="46464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16946</TotalTime>
  <Words>713</Words>
  <Application>Microsoft Office PowerPoint</Application>
  <PresentationFormat>Widescreen</PresentationFormat>
  <Paragraphs>241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Trebuchet MS</vt:lpstr>
      <vt:lpstr>Wingdings 3</vt:lpstr>
      <vt:lpstr>Facet</vt:lpstr>
      <vt:lpstr>Preparing for the Job Hunt: The Essential Checklist</vt:lpstr>
      <vt:lpstr>PowerPoint Presentation</vt:lpstr>
      <vt:lpstr>PowerPoint Presentation</vt:lpstr>
      <vt:lpstr>Finances</vt:lpstr>
      <vt:lpstr>Your State of Mind</vt:lpstr>
      <vt:lpstr>Regroup and Rethink</vt:lpstr>
      <vt:lpstr>Self Assessment &amp; Tests</vt:lpstr>
      <vt:lpstr>Consider All Options </vt:lpstr>
      <vt:lpstr>Get A Calendar</vt:lpstr>
      <vt:lpstr>Tracking Spreadsheet - Job Submissions</vt:lpstr>
      <vt:lpstr>Tracking Spreadsheet – Additional Information</vt:lpstr>
      <vt:lpstr>Master Resume</vt:lpstr>
      <vt:lpstr>Resume Formatting</vt:lpstr>
      <vt:lpstr>Additional Documents</vt:lpstr>
      <vt:lpstr>Addition Information</vt:lpstr>
      <vt:lpstr>Email Branding</vt:lpstr>
      <vt:lpstr>Business Card Branding</vt:lpstr>
      <vt:lpstr>Profile Pictures</vt:lpstr>
      <vt:lpstr>The Elevator Speech a.k.a. The Introduction</vt:lpstr>
      <vt:lpstr>Create Sample Presentations/Documents</vt:lpstr>
      <vt:lpstr>Social Media Wheel</vt:lpstr>
      <vt:lpstr>Social Media Accounts</vt:lpstr>
      <vt:lpstr>Training/Personal Development</vt:lpstr>
      <vt:lpstr>The Interview Prep</vt:lpstr>
      <vt:lpstr>The Interview</vt:lpstr>
      <vt:lpstr>Video Conference Calls/Interviews</vt:lpstr>
      <vt:lpstr>Stress Reducer/Hobby(ies)</vt:lpstr>
      <vt:lpstr>PowerPoint Presentation</vt:lpstr>
      <vt:lpstr>PowerPoint Presentation</vt:lpstr>
      <vt:lpstr>Contact Info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Hunter’s To Do List</dc:title>
  <dc:creator>Valerie Williams</dc:creator>
  <cp:lastModifiedBy>Valerie Williams</cp:lastModifiedBy>
  <cp:revision>205</cp:revision>
  <dcterms:created xsi:type="dcterms:W3CDTF">2016-07-19T19:29:15Z</dcterms:created>
  <dcterms:modified xsi:type="dcterms:W3CDTF">2017-04-08T18:49:52Z</dcterms:modified>
</cp:coreProperties>
</file>