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99"/>
  </p:notesMasterIdLst>
  <p:handoutMasterIdLst>
    <p:handoutMasterId r:id="rId100"/>
  </p:handoutMasterIdLst>
  <p:sldIdLst>
    <p:sldId id="584" r:id="rId2"/>
    <p:sldId id="673" r:id="rId3"/>
    <p:sldId id="745" r:id="rId4"/>
    <p:sldId id="746" r:id="rId5"/>
    <p:sldId id="740" r:id="rId6"/>
    <p:sldId id="742" r:id="rId7"/>
    <p:sldId id="747" r:id="rId8"/>
    <p:sldId id="741" r:id="rId9"/>
    <p:sldId id="743" r:id="rId10"/>
    <p:sldId id="744" r:id="rId11"/>
    <p:sldId id="363" r:id="rId12"/>
    <p:sldId id="721" r:id="rId13"/>
    <p:sldId id="685" r:id="rId14"/>
    <p:sldId id="690" r:id="rId15"/>
    <p:sldId id="730" r:id="rId16"/>
    <p:sldId id="724" r:id="rId17"/>
    <p:sldId id="457" r:id="rId18"/>
    <p:sldId id="748" r:id="rId19"/>
    <p:sldId id="739" r:id="rId20"/>
    <p:sldId id="749" r:id="rId21"/>
    <p:sldId id="750" r:id="rId22"/>
    <p:sldId id="727" r:id="rId23"/>
    <p:sldId id="795" r:id="rId24"/>
    <p:sldId id="643" r:id="rId25"/>
    <p:sldId id="644" r:id="rId26"/>
    <p:sldId id="751" r:id="rId27"/>
    <p:sldId id="261" r:id="rId28"/>
    <p:sldId id="752" r:id="rId29"/>
    <p:sldId id="753" r:id="rId30"/>
    <p:sldId id="754" r:id="rId31"/>
    <p:sldId id="755" r:id="rId32"/>
    <p:sldId id="756" r:id="rId33"/>
    <p:sldId id="757" r:id="rId34"/>
    <p:sldId id="758" r:id="rId35"/>
    <p:sldId id="759" r:id="rId36"/>
    <p:sldId id="511" r:id="rId37"/>
    <p:sldId id="760" r:id="rId38"/>
    <p:sldId id="761" r:id="rId39"/>
    <p:sldId id="762" r:id="rId40"/>
    <p:sldId id="763" r:id="rId41"/>
    <p:sldId id="764" r:id="rId42"/>
    <p:sldId id="765" r:id="rId43"/>
    <p:sldId id="766" r:id="rId44"/>
    <p:sldId id="767" r:id="rId45"/>
    <p:sldId id="768" r:id="rId46"/>
    <p:sldId id="769" r:id="rId47"/>
    <p:sldId id="770" r:id="rId48"/>
    <p:sldId id="771" r:id="rId49"/>
    <p:sldId id="772" r:id="rId50"/>
    <p:sldId id="773" r:id="rId51"/>
    <p:sldId id="774" r:id="rId52"/>
    <p:sldId id="775" r:id="rId53"/>
    <p:sldId id="776" r:id="rId54"/>
    <p:sldId id="777" r:id="rId55"/>
    <p:sldId id="778" r:id="rId56"/>
    <p:sldId id="779" r:id="rId57"/>
    <p:sldId id="780" r:id="rId58"/>
    <p:sldId id="781" r:id="rId59"/>
    <p:sldId id="782" r:id="rId60"/>
    <p:sldId id="783" r:id="rId61"/>
    <p:sldId id="784" r:id="rId62"/>
    <p:sldId id="785" r:id="rId63"/>
    <p:sldId id="786" r:id="rId64"/>
    <p:sldId id="787" r:id="rId65"/>
    <p:sldId id="302" r:id="rId66"/>
    <p:sldId id="617" r:id="rId67"/>
    <p:sldId id="426" r:id="rId68"/>
    <p:sldId id="449" r:id="rId69"/>
    <p:sldId id="450" r:id="rId70"/>
    <p:sldId id="788" r:id="rId71"/>
    <p:sldId id="403" r:id="rId72"/>
    <p:sldId id="432" r:id="rId73"/>
    <p:sldId id="512" r:id="rId74"/>
    <p:sldId id="353" r:id="rId75"/>
    <p:sldId id="354" r:id="rId76"/>
    <p:sldId id="789" r:id="rId77"/>
    <p:sldId id="320" r:id="rId78"/>
    <p:sldId id="737" r:id="rId79"/>
    <p:sldId id="510" r:id="rId80"/>
    <p:sldId id="326" r:id="rId81"/>
    <p:sldId id="790" r:id="rId82"/>
    <p:sldId id="791" r:id="rId83"/>
    <p:sldId id="559" r:id="rId84"/>
    <p:sldId id="560" r:id="rId85"/>
    <p:sldId id="454" r:id="rId86"/>
    <p:sldId id="445" r:id="rId87"/>
    <p:sldId id="460" r:id="rId88"/>
    <p:sldId id="792" r:id="rId89"/>
    <p:sldId id="498" r:id="rId90"/>
    <p:sldId id="734" r:id="rId91"/>
    <p:sldId id="279" r:id="rId92"/>
    <p:sldId id="509" r:id="rId93"/>
    <p:sldId id="793" r:id="rId94"/>
    <p:sldId id="526" r:id="rId95"/>
    <p:sldId id="794" r:id="rId96"/>
    <p:sldId id="627" r:id="rId97"/>
    <p:sldId id="516" r:id="rId9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BACAC271-739B-49BA-92B1-BE391C7BE9FA}">
          <p14:sldIdLst>
            <p14:sldId id="584"/>
            <p14:sldId id="673"/>
            <p14:sldId id="745"/>
            <p14:sldId id="746"/>
            <p14:sldId id="740"/>
            <p14:sldId id="742"/>
            <p14:sldId id="747"/>
            <p14:sldId id="741"/>
            <p14:sldId id="743"/>
            <p14:sldId id="744"/>
            <p14:sldId id="363"/>
            <p14:sldId id="721"/>
            <p14:sldId id="685"/>
            <p14:sldId id="690"/>
            <p14:sldId id="730"/>
            <p14:sldId id="724"/>
            <p14:sldId id="457"/>
            <p14:sldId id="748"/>
            <p14:sldId id="739"/>
            <p14:sldId id="749"/>
            <p14:sldId id="750"/>
            <p14:sldId id="727"/>
            <p14:sldId id="795"/>
            <p14:sldId id="643"/>
            <p14:sldId id="644"/>
            <p14:sldId id="751"/>
            <p14:sldId id="261"/>
            <p14:sldId id="752"/>
            <p14:sldId id="753"/>
            <p14:sldId id="754"/>
            <p14:sldId id="755"/>
            <p14:sldId id="756"/>
            <p14:sldId id="757"/>
            <p14:sldId id="758"/>
            <p14:sldId id="759"/>
            <p14:sldId id="511"/>
            <p14:sldId id="760"/>
            <p14:sldId id="761"/>
            <p14:sldId id="762"/>
            <p14:sldId id="763"/>
            <p14:sldId id="764"/>
            <p14:sldId id="765"/>
            <p14:sldId id="766"/>
            <p14:sldId id="767"/>
            <p14:sldId id="768"/>
            <p14:sldId id="769"/>
            <p14:sldId id="770"/>
            <p14:sldId id="771"/>
            <p14:sldId id="772"/>
            <p14:sldId id="773"/>
            <p14:sldId id="774"/>
            <p14:sldId id="775"/>
            <p14:sldId id="776"/>
            <p14:sldId id="777"/>
            <p14:sldId id="778"/>
            <p14:sldId id="779"/>
            <p14:sldId id="780"/>
            <p14:sldId id="781"/>
            <p14:sldId id="782"/>
            <p14:sldId id="783"/>
            <p14:sldId id="784"/>
            <p14:sldId id="785"/>
            <p14:sldId id="786"/>
            <p14:sldId id="787"/>
            <p14:sldId id="302"/>
            <p14:sldId id="617"/>
            <p14:sldId id="426"/>
            <p14:sldId id="449"/>
            <p14:sldId id="450"/>
            <p14:sldId id="788"/>
            <p14:sldId id="403"/>
            <p14:sldId id="432"/>
            <p14:sldId id="512"/>
            <p14:sldId id="353"/>
            <p14:sldId id="354"/>
            <p14:sldId id="789"/>
            <p14:sldId id="320"/>
            <p14:sldId id="737"/>
            <p14:sldId id="510"/>
            <p14:sldId id="326"/>
            <p14:sldId id="790"/>
            <p14:sldId id="791"/>
            <p14:sldId id="559"/>
            <p14:sldId id="560"/>
            <p14:sldId id="454"/>
            <p14:sldId id="445"/>
            <p14:sldId id="460"/>
            <p14:sldId id="792"/>
            <p14:sldId id="498"/>
            <p14:sldId id="734"/>
            <p14:sldId id="279"/>
            <p14:sldId id="509"/>
            <p14:sldId id="793"/>
            <p14:sldId id="526"/>
            <p14:sldId id="794"/>
            <p14:sldId id="627"/>
            <p14:sldId id="516"/>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6600"/>
    <a:srgbClr val="043E5C"/>
    <a:srgbClr val="01121F"/>
    <a:srgbClr val="032A36"/>
    <a:srgbClr val="763B00"/>
    <a:srgbClr val="FFEEB7"/>
    <a:srgbClr val="FFFFE5"/>
    <a:srgbClr val="FFFFF3"/>
    <a:srgbClr val="FFFFCC"/>
    <a:srgbClr val="FF800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14" autoAdjust="0"/>
    <p:restoredTop sz="94671" autoAdjust="0"/>
  </p:normalViewPr>
  <p:slideViewPr>
    <p:cSldViewPr snapToGrid="0">
      <p:cViewPr varScale="1">
        <p:scale>
          <a:sx n="63" d="100"/>
          <a:sy n="63" d="100"/>
        </p:scale>
        <p:origin x="749" y="58"/>
      </p:cViewPr>
      <p:guideLst/>
    </p:cSldViewPr>
  </p:slideViewPr>
  <p:notesTextViewPr>
    <p:cViewPr>
      <p:scale>
        <a:sx n="3" d="2"/>
        <a:sy n="3" d="2"/>
      </p:scale>
      <p:origin x="0" y="0"/>
    </p:cViewPr>
  </p:notesTextViewPr>
  <p:notesViewPr>
    <p:cSldViewPr snapToGrid="0">
      <p:cViewPr varScale="1">
        <p:scale>
          <a:sx n="55" d="100"/>
          <a:sy n="55" d="100"/>
        </p:scale>
        <p:origin x="3012" y="42"/>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notesMaster" Target="notesMasters/notesMaster1.xml"/><Relationship Id="rId10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53EB038-18A5-4D4D-89F1-A76A0C3CD12A}" type="datetimeFigureOut">
              <a:rPr lang="en-US" smtClean="0"/>
              <a:t>2/10/2018</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5A24326-B6E3-43BB-BAE7-55EB848354B8}" type="slidenum">
              <a:rPr lang="en-US" smtClean="0"/>
              <a:t>‹#›</a:t>
            </a:fld>
            <a:endParaRPr lang="en-US"/>
          </a:p>
        </p:txBody>
      </p:sp>
    </p:spTree>
    <p:extLst>
      <p:ext uri="{BB962C8B-B14F-4D97-AF65-F5344CB8AC3E}">
        <p14:creationId xmlns:p14="http://schemas.microsoft.com/office/powerpoint/2010/main" val="212098745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9D76DC1-4DDE-4930-BBCA-ECDA591C7343}" type="datetimeFigureOut">
              <a:rPr lang="en-US" smtClean="0"/>
              <a:t>2/10/2018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D5D8271-AFBA-431D-9562-4333CE902587}" type="slidenum">
              <a:rPr lang="en-US" smtClean="0"/>
              <a:t>‹#›</a:t>
            </a:fld>
            <a:endParaRPr lang="en-US"/>
          </a:p>
        </p:txBody>
      </p:sp>
    </p:spTree>
    <p:extLst>
      <p:ext uri="{BB962C8B-B14F-4D97-AF65-F5344CB8AC3E}">
        <p14:creationId xmlns:p14="http://schemas.microsoft.com/office/powerpoint/2010/main" val="37201849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linkedin.com/help/linkedin/answer/87" TargetMode="External"/><Relationship Id="rId7" Type="http://schemas.openxmlformats.org/officeDocument/2006/relationships/hyperlink" Target="http://www.linkedin-makeover.com/2010/11/05/linkedin-headline-generator/" TargetMode="External"/><Relationship Id="rId2" Type="http://schemas.openxmlformats.org/officeDocument/2006/relationships/slide" Target="../slides/slide24.xml"/><Relationship Id="rId1" Type="http://schemas.openxmlformats.org/officeDocument/2006/relationships/notesMaster" Target="../notesMasters/notesMaster1.xml"/><Relationship Id="rId6" Type="http://schemas.openxmlformats.org/officeDocument/2006/relationships/hyperlink" Target="https://www.photofeeler.com/" TargetMode="External"/><Relationship Id="rId5" Type="http://schemas.openxmlformats.org/officeDocument/2006/relationships/hyperlink" Target="https://www.linkedin.com/help/linkedin/answer/49960" TargetMode="External"/><Relationship Id="rId4" Type="http://schemas.openxmlformats.org/officeDocument/2006/relationships/hyperlink" Target="https://www.linkedin.com/help/linkedin/answer/1275"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5D8271-AFBA-431D-9562-4333CE902587}" type="slidenum">
              <a:rPr lang="en-US" smtClean="0"/>
              <a:t>1</a:t>
            </a:fld>
            <a:endParaRPr lang="en-US"/>
          </a:p>
        </p:txBody>
      </p:sp>
    </p:spTree>
    <p:extLst>
      <p:ext uri="{BB962C8B-B14F-4D97-AF65-F5344CB8AC3E}">
        <p14:creationId xmlns:p14="http://schemas.microsoft.com/office/powerpoint/2010/main" val="37250405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8+ MILES / 25+ OBSTACLES: The Spartan Super obstacle race provides an 8+ mile/20+ obstacle riddled battlefield of insane terrain, combined with obstacles to test your physical strength and mental resolve. The Spartan Super is designed to push you to your limits, show you the strength inside, and lead you across the finish line. </a:t>
            </a:r>
          </a:p>
        </p:txBody>
      </p:sp>
      <p:sp>
        <p:nvSpPr>
          <p:cNvPr id="4" name="Slide Number Placeholder 3"/>
          <p:cNvSpPr>
            <a:spLocks noGrp="1"/>
          </p:cNvSpPr>
          <p:nvPr>
            <p:ph type="sldNum" sz="quarter" idx="10"/>
          </p:nvPr>
        </p:nvSpPr>
        <p:spPr/>
        <p:txBody>
          <a:bodyPr/>
          <a:lstStyle/>
          <a:p>
            <a:fld id="{0D5D8271-AFBA-431D-9562-4333CE902587}" type="slidenum">
              <a:rPr lang="en-US" smtClean="0"/>
              <a:t>6</a:t>
            </a:fld>
            <a:endParaRPr lang="en-US"/>
          </a:p>
        </p:txBody>
      </p:sp>
    </p:spTree>
    <p:extLst>
      <p:ext uri="{BB962C8B-B14F-4D97-AF65-F5344CB8AC3E}">
        <p14:creationId xmlns:p14="http://schemas.microsoft.com/office/powerpoint/2010/main" val="8916585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00050" indent="-400050">
              <a:buFont typeface="+mj-lt"/>
              <a:buAutoNum type="arabicPeriod"/>
            </a:pPr>
            <a:r>
              <a:rPr lang="en-US" dirty="0"/>
              <a:t>No custom URL (</a:t>
            </a:r>
            <a:r>
              <a:rPr lang="en-US" dirty="0">
                <a:hlinkClick r:id="rId3"/>
              </a:rPr>
              <a:t>https://www.linkedin.com/help/linkedin/answer/87</a:t>
            </a:r>
            <a:r>
              <a:rPr lang="en-US" dirty="0"/>
              <a:t>)</a:t>
            </a:r>
          </a:p>
          <a:p>
            <a:pPr marL="400050" indent="-400050">
              <a:buFont typeface="+mj-lt"/>
              <a:buAutoNum type="arabicPeriod"/>
            </a:pPr>
            <a:r>
              <a:rPr lang="en-US" dirty="0"/>
              <a:t>Duplicate profiles (</a:t>
            </a:r>
            <a:r>
              <a:rPr lang="en-US" dirty="0">
                <a:hlinkClick r:id="rId4"/>
              </a:rPr>
              <a:t>https://www.linkedin.com/help/linkedin/answer/1275</a:t>
            </a:r>
            <a:r>
              <a:rPr lang="en-US" dirty="0"/>
              <a:t>)</a:t>
            </a:r>
          </a:p>
          <a:p>
            <a:pPr marL="400050" indent="-400050">
              <a:buFont typeface="+mj-lt"/>
              <a:buAutoNum type="arabicPeriod"/>
            </a:pPr>
            <a:r>
              <a:rPr lang="en-US" dirty="0"/>
              <a:t>No background photo (</a:t>
            </a:r>
            <a:r>
              <a:rPr lang="en-US" dirty="0">
                <a:hlinkClick r:id="rId5"/>
              </a:rPr>
              <a:t>https://www.linkedin.com/help/linkedin/answer/49960</a:t>
            </a:r>
            <a:r>
              <a:rPr lang="en-US" dirty="0"/>
              <a:t>)</a:t>
            </a:r>
          </a:p>
          <a:p>
            <a:pPr marL="400050" indent="-400050">
              <a:buFont typeface="+mj-lt"/>
              <a:buAutoNum type="arabicPeriod"/>
            </a:pPr>
            <a:r>
              <a:rPr lang="en-US" dirty="0"/>
              <a:t> No activity </a:t>
            </a:r>
            <a:r>
              <a:rPr lang="en-US" i="1" dirty="0"/>
              <a:t>(articles, posts, likes, comments, shares) </a:t>
            </a:r>
            <a:r>
              <a:rPr lang="en-US" dirty="0"/>
              <a:t>(https://www.linkedin.com/in/</a:t>
            </a:r>
            <a:r>
              <a:rPr lang="en-US" dirty="0">
                <a:solidFill>
                  <a:srgbClr val="FF0000"/>
                </a:solidFill>
              </a:rPr>
              <a:t>andyohearn</a:t>
            </a:r>
            <a:r>
              <a:rPr lang="en-US" dirty="0"/>
              <a:t>/recent-activity/)</a:t>
            </a:r>
          </a:p>
          <a:p>
            <a:pPr marL="400050" indent="-400050">
              <a:buFont typeface="+mj-lt"/>
              <a:buAutoNum type="arabicPeriod"/>
            </a:pPr>
            <a:r>
              <a:rPr lang="en-US" dirty="0"/>
              <a:t>Unprofessional portrait </a:t>
            </a:r>
            <a:r>
              <a:rPr lang="en-US" i="1" dirty="0"/>
              <a:t>(bad lighting, background, framing, wardrobe, etc.)</a:t>
            </a:r>
            <a:r>
              <a:rPr lang="en-US" dirty="0"/>
              <a:t> (</a:t>
            </a:r>
            <a:r>
              <a:rPr lang="en-US" dirty="0">
                <a:hlinkClick r:id="rId6"/>
              </a:rPr>
              <a:t>https://www.photofeeler.com/</a:t>
            </a:r>
            <a:r>
              <a:rPr lang="en-US" dirty="0"/>
              <a:t>)  </a:t>
            </a:r>
          </a:p>
          <a:p>
            <a:pPr marL="400050" indent="-400050">
              <a:buFont typeface="+mj-lt"/>
              <a:buAutoNum type="arabicPeriod"/>
            </a:pPr>
            <a:r>
              <a:rPr lang="en-US" dirty="0"/>
              <a:t>Insufficiently branding headline </a:t>
            </a:r>
            <a:r>
              <a:rPr lang="en-US" i="1" dirty="0"/>
              <a:t>(too short, job title only, desperate/cutesy-sounding, few KWs, not action/other-oriented, etc.) </a:t>
            </a:r>
            <a:r>
              <a:rPr lang="en-US" dirty="0"/>
              <a:t>(</a:t>
            </a:r>
            <a:r>
              <a:rPr lang="en-US" dirty="0">
                <a:hlinkClick r:id="rId7"/>
              </a:rPr>
              <a:t>http://www.linkedin-makeover.com/2010/11/05/linkedin-headline-generator/</a:t>
            </a:r>
            <a:r>
              <a:rPr lang="en-US" dirty="0"/>
              <a:t>)</a:t>
            </a:r>
          </a:p>
          <a:p>
            <a:pPr marL="400050" indent="-400050">
              <a:buFont typeface="+mj-lt"/>
              <a:buAutoNum type="arabicPeriod"/>
            </a:pPr>
            <a:r>
              <a:rPr lang="en-US" dirty="0"/>
              <a:t>Insufficiently branding “intro” </a:t>
            </a:r>
            <a:r>
              <a:rPr lang="en-US" i="1" dirty="0"/>
              <a:t>(1</a:t>
            </a:r>
            <a:r>
              <a:rPr lang="en-US" i="1" baseline="30000" dirty="0"/>
              <a:t>st</a:t>
            </a:r>
            <a:r>
              <a:rPr lang="en-US" i="1" dirty="0"/>
              <a:t> 2 summary lines; 200-232 char.; 88-92 on mobile) </a:t>
            </a:r>
          </a:p>
          <a:p>
            <a:pPr marL="400050" indent="-400050">
              <a:buFont typeface="+mj-lt"/>
              <a:buAutoNum type="arabicPeriod"/>
            </a:pPr>
            <a:r>
              <a:rPr lang="en-US" dirty="0"/>
              <a:t>Insufficient visuals/media </a:t>
            </a:r>
            <a:r>
              <a:rPr lang="en-US" i="1" dirty="0"/>
              <a:t>(at least 3; add or link to external documents, photos/scans, sites, videos, and presentations, e.g., SlideShare) </a:t>
            </a:r>
            <a:endParaRPr lang="en-US" dirty="0"/>
          </a:p>
          <a:p>
            <a:pPr marL="400050" indent="-400050">
              <a:buFont typeface="+mj-lt"/>
              <a:buAutoNum type="arabicPeriod"/>
            </a:pPr>
            <a:r>
              <a:rPr lang="en-US" dirty="0"/>
              <a:t>Summary verbiage not “chunked” for </a:t>
            </a:r>
            <a:r>
              <a:rPr lang="en-US" dirty="0" err="1"/>
              <a:t>scannability</a:t>
            </a:r>
            <a:r>
              <a:rPr lang="en-US" dirty="0"/>
              <a:t> </a:t>
            </a:r>
          </a:p>
          <a:p>
            <a:pPr marL="400050" indent="-400050">
              <a:buFont typeface="+mj-lt"/>
              <a:buAutoNum type="arabicPeriod"/>
            </a:pPr>
            <a:r>
              <a:rPr lang="en-US" dirty="0"/>
              <a:t>Insufficient or no contact information in/near top of profile</a:t>
            </a:r>
          </a:p>
          <a:p>
            <a:pPr marL="400050" indent="-400050">
              <a:buFont typeface="+mj-lt"/>
              <a:buAutoNum type="arabicPeriod"/>
            </a:pPr>
            <a:r>
              <a:rPr lang="en-US" dirty="0"/>
              <a:t>Skills/Endorsements disproportionate to expertise (ideal = 3+ @ 99+)</a:t>
            </a:r>
          </a:p>
          <a:p>
            <a:pPr marL="400050" indent="-400050">
              <a:buFont typeface="+mj-lt"/>
              <a:buAutoNum type="arabicPeriod"/>
            </a:pPr>
            <a:r>
              <a:rPr lang="en-US" dirty="0"/>
              <a:t>Recommendations old (&gt;5 yrs.), few, disproportionate (given vs. rec’d.)</a:t>
            </a:r>
          </a:p>
          <a:p>
            <a:pPr marL="400050" indent="-400050">
              <a:buFont typeface="+mj-lt"/>
              <a:buAutoNum type="arabicPeriod"/>
            </a:pPr>
            <a:r>
              <a:rPr lang="en-US" dirty="0"/>
              <a:t>Summary verbiage too short (&lt;2,000 char.), too few/old KWs, CARs/PARs, 3</a:t>
            </a:r>
            <a:r>
              <a:rPr lang="en-US" baseline="30000" dirty="0"/>
              <a:t>rd</a:t>
            </a:r>
            <a:r>
              <a:rPr lang="en-US" dirty="0"/>
              <a:t> person, etc.</a:t>
            </a:r>
          </a:p>
          <a:p>
            <a:endParaRPr lang="en-US" dirty="0"/>
          </a:p>
        </p:txBody>
      </p:sp>
      <p:sp>
        <p:nvSpPr>
          <p:cNvPr id="4" name="Slide Number Placeholder 3"/>
          <p:cNvSpPr>
            <a:spLocks noGrp="1"/>
          </p:cNvSpPr>
          <p:nvPr>
            <p:ph type="sldNum" sz="quarter" idx="10"/>
          </p:nvPr>
        </p:nvSpPr>
        <p:spPr/>
        <p:txBody>
          <a:bodyPr/>
          <a:lstStyle/>
          <a:p>
            <a:fld id="{0D5D8271-AFBA-431D-9562-4333CE902587}" type="slidenum">
              <a:rPr lang="en-US" smtClean="0"/>
              <a:t>24</a:t>
            </a:fld>
            <a:endParaRPr lang="en-US"/>
          </a:p>
        </p:txBody>
      </p:sp>
    </p:spTree>
    <p:extLst>
      <p:ext uri="{BB962C8B-B14F-4D97-AF65-F5344CB8AC3E}">
        <p14:creationId xmlns:p14="http://schemas.microsoft.com/office/powerpoint/2010/main" val="29101314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indent="-457200">
              <a:buFont typeface="+mj-lt"/>
              <a:buAutoNum type="arabicPeriod" startAt="14"/>
            </a:pPr>
            <a:r>
              <a:rPr lang="en-US" dirty="0"/>
              <a:t>LI BS Bingo buzzwords/“zombie-</a:t>
            </a:r>
            <a:r>
              <a:rPr lang="en-US" dirty="0" err="1"/>
              <a:t>tastic</a:t>
            </a:r>
            <a:r>
              <a:rPr lang="en-US" dirty="0"/>
              <a:t> resume phrases” (adjectives; non-conversational/“human”)</a:t>
            </a:r>
          </a:p>
          <a:p>
            <a:pPr marL="457200" indent="-457200">
              <a:buFont typeface="+mj-lt"/>
              <a:buAutoNum type="arabicPeriod" startAt="14"/>
            </a:pPr>
            <a:r>
              <a:rPr lang="en-US" dirty="0"/>
              <a:t>Insufficient (“job-description” language; no CARs/PARs #’s) or no experience descriptions</a:t>
            </a:r>
          </a:p>
          <a:p>
            <a:pPr marL="457200" indent="-457200">
              <a:buFont typeface="+mj-lt"/>
              <a:buAutoNum type="arabicPeriod" startAt="14"/>
            </a:pPr>
            <a:r>
              <a:rPr lang="en-US" dirty="0"/>
              <a:t>Unexplained career gaps/chronology, transitions, job-hops, sidelines, </a:t>
            </a:r>
            <a:r>
              <a:rPr lang="en-US" dirty="0">
                <a:cs typeface="Lucida Sans Unicode" panose="020B0602030504020204" pitchFamily="34" charset="0"/>
              </a:rPr>
              <a:t>180</a:t>
            </a:r>
            <a:r>
              <a:rPr lang="en-US" dirty="0">
                <a:latin typeface="Lucida Sans Unicode" panose="020B0602030504020204" pitchFamily="34" charset="0"/>
                <a:cs typeface="Lucida Sans Unicode" panose="020B0602030504020204" pitchFamily="34" charset="0"/>
              </a:rPr>
              <a:t>°</a:t>
            </a:r>
            <a:r>
              <a:rPr lang="en-US" dirty="0">
                <a:cs typeface="Lucida Sans Unicode" panose="020B0602030504020204" pitchFamily="34" charset="0"/>
              </a:rPr>
              <a:t> turns, etc.</a:t>
            </a:r>
            <a:endParaRPr lang="en-US" dirty="0"/>
          </a:p>
          <a:p>
            <a:pPr marL="457200" indent="-457200">
              <a:buFont typeface="+mj-lt"/>
              <a:buAutoNum type="arabicPeriod" startAt="14"/>
            </a:pPr>
            <a:r>
              <a:rPr lang="en-US" dirty="0"/>
              <a:t>Duplications, typos, and other unnecessary “distractions” (e.g., over-sharing, irrelevancy)</a:t>
            </a:r>
          </a:p>
          <a:p>
            <a:pPr marL="457200" indent="-457200">
              <a:buFont typeface="+mj-lt"/>
              <a:buAutoNum type="arabicPeriod" startAt="14"/>
            </a:pPr>
            <a:r>
              <a:rPr lang="en-US" dirty="0"/>
              <a:t>Great “testimonial” recommendation language buried too deep within profile (i.e., move up best snippets into Summary section)</a:t>
            </a:r>
          </a:p>
          <a:p>
            <a:pPr marL="457200" indent="-457200">
              <a:buFont typeface="+mj-lt"/>
              <a:buAutoNum type="arabicPeriod" startAt="14"/>
            </a:pPr>
            <a:r>
              <a:rPr lang="en-US" dirty="0"/>
              <a:t>Certifications (scans), key projects also buried too deep within profile</a:t>
            </a:r>
          </a:p>
          <a:p>
            <a:pPr marL="457200" indent="-457200">
              <a:buFont typeface="+mj-lt"/>
              <a:buAutoNum type="arabicPeriod" startAt="14"/>
            </a:pPr>
            <a:r>
              <a:rPr lang="en-US" dirty="0"/>
              <a:t>Insufficient or dated long-form posts and/or post follow-up to likes, comments, shares, etc.</a:t>
            </a:r>
          </a:p>
          <a:p>
            <a:pPr marL="457200" indent="-457200">
              <a:buFont typeface="+mj-lt"/>
              <a:buAutoNum type="arabicPeriod" startAt="14"/>
            </a:pPr>
            <a:r>
              <a:rPr lang="en-US" dirty="0"/>
              <a:t>Insufficient use of visual text (e.g., ALLCAPS SUBHEADS, line breaks, wingdings/</a:t>
            </a:r>
            <a:r>
              <a:rPr lang="en-US" dirty="0" err="1"/>
              <a:t>webdings</a:t>
            </a:r>
            <a:r>
              <a:rPr lang="en-US" dirty="0"/>
              <a:t>, etc.)</a:t>
            </a:r>
          </a:p>
          <a:p>
            <a:pPr marL="457200" indent="-457200">
              <a:buFont typeface="+mj-lt"/>
              <a:buAutoNum type="arabicPeriod" startAt="14"/>
            </a:pPr>
            <a:r>
              <a:rPr lang="en-US" dirty="0"/>
              <a:t>Unexplained education/courses, awards/honors, publications, patents, etc.</a:t>
            </a:r>
          </a:p>
          <a:p>
            <a:pPr marL="457200" indent="-457200">
              <a:buFont typeface="+mj-lt"/>
              <a:buAutoNum type="arabicPeriod" startAt="14"/>
            </a:pPr>
            <a:r>
              <a:rPr lang="en-US" dirty="0"/>
              <a:t>Industry/location (e.g., more local than “Greater NYC”) not sufficiently narrow/niche</a:t>
            </a:r>
          </a:p>
          <a:p>
            <a:pPr marL="457200" indent="-457200">
              <a:buFont typeface="+mj-lt"/>
              <a:buAutoNum type="arabicPeriod" startAt="14"/>
            </a:pPr>
            <a:r>
              <a:rPr lang="en-US" dirty="0"/>
              <a:t>Series of short-term positions not grouped under “umbrella” heading (shared context)</a:t>
            </a:r>
          </a:p>
          <a:p>
            <a:pPr marL="457200" indent="-457200">
              <a:buFont typeface="+mj-lt"/>
              <a:buAutoNum type="arabicPeriod" startAt="14"/>
            </a:pPr>
            <a:r>
              <a:rPr lang="en-US" dirty="0"/>
              <a:t>Descriptive language (context) preceding use of links insufficient or not provided</a:t>
            </a:r>
          </a:p>
          <a:p>
            <a:pPr marL="457200" indent="-457200">
              <a:buFont typeface="+mj-lt"/>
              <a:buAutoNum type="arabicPeriod" startAt="14"/>
            </a:pPr>
            <a:r>
              <a:rPr lang="en-US" dirty="0"/>
              <a:t>Too many (or too few) bullets for positions of past 5-15 yrs. (prioritize &amp; synthesize)</a:t>
            </a:r>
          </a:p>
          <a:p>
            <a:pPr marL="457200" indent="-457200">
              <a:buFont typeface="+mj-lt"/>
              <a:buAutoNum type="arabicPeriod" startAt="14"/>
            </a:pPr>
            <a:r>
              <a:rPr lang="en-US" dirty="0"/>
              <a:t>Failure to “summarize” experience dating back &gt;15 years (gap between education &amp; experience)</a:t>
            </a:r>
          </a:p>
          <a:p>
            <a:pPr marL="457200" indent="-457200">
              <a:buFont typeface="+mj-lt"/>
              <a:buAutoNum type="arabicPeriod" startAt="14"/>
            </a:pPr>
            <a:r>
              <a:rPr lang="en-US" b="1" dirty="0">
                <a:solidFill>
                  <a:srgbClr val="FF0000"/>
                </a:solidFill>
              </a:rPr>
              <a:t>FAILURE TO “FACE TO FACE” (F2F) – Virtuous Circle versus Vicious Cycle</a:t>
            </a:r>
          </a:p>
          <a:p>
            <a:endParaRPr lang="en-US" dirty="0"/>
          </a:p>
        </p:txBody>
      </p:sp>
      <p:sp>
        <p:nvSpPr>
          <p:cNvPr id="4" name="Slide Number Placeholder 3"/>
          <p:cNvSpPr>
            <a:spLocks noGrp="1"/>
          </p:cNvSpPr>
          <p:nvPr>
            <p:ph type="sldNum" sz="quarter" idx="10"/>
          </p:nvPr>
        </p:nvSpPr>
        <p:spPr/>
        <p:txBody>
          <a:bodyPr/>
          <a:lstStyle/>
          <a:p>
            <a:fld id="{0D5D8271-AFBA-431D-9562-4333CE902587}" type="slidenum">
              <a:rPr lang="en-US" smtClean="0"/>
              <a:t>25</a:t>
            </a:fld>
            <a:endParaRPr lang="en-US"/>
          </a:p>
        </p:txBody>
      </p:sp>
    </p:spTree>
    <p:extLst>
      <p:ext uri="{BB962C8B-B14F-4D97-AF65-F5344CB8AC3E}">
        <p14:creationId xmlns:p14="http://schemas.microsoft.com/office/powerpoint/2010/main" val="795902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45118AD-A95B-4354-B2D8-826E2FF47389}" type="slidenum">
              <a:rPr lang="en-US" smtClean="0"/>
              <a:t>‹#›</a:t>
            </a:fld>
            <a:endParaRPr lang="en-US"/>
          </a:p>
        </p:txBody>
      </p:sp>
    </p:spTree>
    <p:extLst>
      <p:ext uri="{BB962C8B-B14F-4D97-AF65-F5344CB8AC3E}">
        <p14:creationId xmlns:p14="http://schemas.microsoft.com/office/powerpoint/2010/main" val="4006743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45118AD-A95B-4354-B2D8-826E2FF47389}" type="slidenum">
              <a:rPr lang="en-US" smtClean="0"/>
              <a:t>‹#›</a:t>
            </a:fld>
            <a:endParaRPr lang="en-US"/>
          </a:p>
        </p:txBody>
      </p:sp>
    </p:spTree>
    <p:extLst>
      <p:ext uri="{BB962C8B-B14F-4D97-AF65-F5344CB8AC3E}">
        <p14:creationId xmlns:p14="http://schemas.microsoft.com/office/powerpoint/2010/main" val="27388351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45118AD-A95B-4354-B2D8-826E2FF47389}" type="slidenum">
              <a:rPr lang="en-US" smtClean="0"/>
              <a:t>‹#›</a:t>
            </a:fld>
            <a:endParaRPr lang="en-US"/>
          </a:p>
        </p:txBody>
      </p:sp>
    </p:spTree>
    <p:extLst>
      <p:ext uri="{BB962C8B-B14F-4D97-AF65-F5344CB8AC3E}">
        <p14:creationId xmlns:p14="http://schemas.microsoft.com/office/powerpoint/2010/main" val="27006058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vl1pPr>
          </a:lstStyle>
          <a:p>
            <a:r>
              <a:rPr lang="en-US" dirty="0"/>
              <a:t>Click to edit Master title style</a:t>
            </a:r>
          </a:p>
        </p:txBody>
      </p:sp>
      <p:sp>
        <p:nvSpPr>
          <p:cNvPr id="3" name="Content Placeholder 2"/>
          <p:cNvSpPr>
            <a:spLocks noGrp="1"/>
          </p:cNvSpPr>
          <p:nvPr>
            <p:ph idx="1"/>
          </p:nvPr>
        </p:nvSpPr>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Box 8"/>
          <p:cNvSpPr txBox="1"/>
          <p:nvPr userDrawn="1"/>
        </p:nvSpPr>
        <p:spPr>
          <a:xfrm>
            <a:off x="838199" y="6324600"/>
            <a:ext cx="10962939" cy="369332"/>
          </a:xfrm>
          <a:prstGeom prst="rect">
            <a:avLst/>
          </a:prstGeom>
          <a:noFill/>
        </p:spPr>
        <p:txBody>
          <a:bodyPr wrap="square" rtlCol="0">
            <a:spAutoFit/>
          </a:bodyPr>
          <a:lstStyle/>
          <a:p>
            <a:r>
              <a:rPr lang="en-US" b="1" dirty="0"/>
              <a:t>www.linkedin.com/in/andyohearn</a:t>
            </a:r>
            <a:r>
              <a:rPr lang="en-US" dirty="0"/>
              <a:t>	                         </a:t>
            </a:r>
            <a:r>
              <a:rPr lang="en-US" sz="1200" dirty="0">
                <a:latin typeface="+mn-lt"/>
              </a:rPr>
              <a:t>Copyright © 2018 </a:t>
            </a:r>
            <a:r>
              <a:rPr lang="en-US" sz="1200" dirty="0"/>
              <a:t>Andrew M. O’Hearn ‒ All Rights Reserved</a:t>
            </a:r>
            <a:r>
              <a:rPr lang="en-US" baseline="0" dirty="0"/>
              <a:t>		</a:t>
            </a:r>
            <a:fld id="{0EE563E7-43D4-4F7D-A6EE-76B5F7D2505B}" type="slidenum">
              <a:rPr lang="en-US" sz="1600" baseline="0" smtClean="0"/>
              <a:t>‹#›</a:t>
            </a:fld>
            <a:endParaRPr lang="en-US" sz="1600" dirty="0"/>
          </a:p>
        </p:txBody>
      </p:sp>
    </p:spTree>
    <p:extLst>
      <p:ext uri="{BB962C8B-B14F-4D97-AF65-F5344CB8AC3E}">
        <p14:creationId xmlns:p14="http://schemas.microsoft.com/office/powerpoint/2010/main" val="15239297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45118AD-A95B-4354-B2D8-826E2FF47389}" type="slidenum">
              <a:rPr lang="en-US" smtClean="0"/>
              <a:t>‹#›</a:t>
            </a:fld>
            <a:endParaRPr lang="en-US"/>
          </a:p>
        </p:txBody>
      </p:sp>
    </p:spTree>
    <p:extLst>
      <p:ext uri="{BB962C8B-B14F-4D97-AF65-F5344CB8AC3E}">
        <p14:creationId xmlns:p14="http://schemas.microsoft.com/office/powerpoint/2010/main" val="18564471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45118AD-A95B-4354-B2D8-826E2FF47389}" type="slidenum">
              <a:rPr lang="en-US" smtClean="0"/>
              <a:t>‹#›</a:t>
            </a:fld>
            <a:endParaRPr lang="en-US"/>
          </a:p>
        </p:txBody>
      </p:sp>
    </p:spTree>
    <p:extLst>
      <p:ext uri="{BB962C8B-B14F-4D97-AF65-F5344CB8AC3E}">
        <p14:creationId xmlns:p14="http://schemas.microsoft.com/office/powerpoint/2010/main" val="5232059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45118AD-A95B-4354-B2D8-826E2FF47389}" type="slidenum">
              <a:rPr lang="en-US" smtClean="0"/>
              <a:t>‹#›</a:t>
            </a:fld>
            <a:endParaRPr lang="en-US"/>
          </a:p>
        </p:txBody>
      </p:sp>
    </p:spTree>
    <p:extLst>
      <p:ext uri="{BB962C8B-B14F-4D97-AF65-F5344CB8AC3E}">
        <p14:creationId xmlns:p14="http://schemas.microsoft.com/office/powerpoint/2010/main" val="11885052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45118AD-A95B-4354-B2D8-826E2FF47389}" type="slidenum">
              <a:rPr lang="en-US" smtClean="0"/>
              <a:t>‹#›</a:t>
            </a:fld>
            <a:endParaRPr lang="en-US"/>
          </a:p>
        </p:txBody>
      </p:sp>
    </p:spTree>
    <p:extLst>
      <p:ext uri="{BB962C8B-B14F-4D97-AF65-F5344CB8AC3E}">
        <p14:creationId xmlns:p14="http://schemas.microsoft.com/office/powerpoint/2010/main" val="22729030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45118AD-A95B-4354-B2D8-826E2FF47389}" type="slidenum">
              <a:rPr lang="en-US" smtClean="0"/>
              <a:t>‹#›</a:t>
            </a:fld>
            <a:endParaRPr lang="en-US"/>
          </a:p>
        </p:txBody>
      </p:sp>
    </p:spTree>
    <p:extLst>
      <p:ext uri="{BB962C8B-B14F-4D97-AF65-F5344CB8AC3E}">
        <p14:creationId xmlns:p14="http://schemas.microsoft.com/office/powerpoint/2010/main" val="42569044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45118AD-A95B-4354-B2D8-826E2FF47389}" type="slidenum">
              <a:rPr lang="en-US" smtClean="0"/>
              <a:t>‹#›</a:t>
            </a:fld>
            <a:endParaRPr lang="en-US"/>
          </a:p>
        </p:txBody>
      </p:sp>
    </p:spTree>
    <p:extLst>
      <p:ext uri="{BB962C8B-B14F-4D97-AF65-F5344CB8AC3E}">
        <p14:creationId xmlns:p14="http://schemas.microsoft.com/office/powerpoint/2010/main" val="25079504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45118AD-A95B-4354-B2D8-826E2FF47389}" type="slidenum">
              <a:rPr lang="en-US" smtClean="0"/>
              <a:t>‹#›</a:t>
            </a:fld>
            <a:endParaRPr lang="en-US"/>
          </a:p>
        </p:txBody>
      </p:sp>
    </p:spTree>
    <p:extLst>
      <p:ext uri="{BB962C8B-B14F-4D97-AF65-F5344CB8AC3E}">
        <p14:creationId xmlns:p14="http://schemas.microsoft.com/office/powerpoint/2010/main" val="38113728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E5"/>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45118AD-A95B-4354-B2D8-826E2FF47389}" type="slidenum">
              <a:rPr lang="en-US" smtClean="0"/>
              <a:t>‹#›</a:t>
            </a:fld>
            <a:endParaRPr lang="en-US"/>
          </a:p>
        </p:txBody>
      </p:sp>
    </p:spTree>
    <p:extLst>
      <p:ext uri="{BB962C8B-B14F-4D97-AF65-F5344CB8AC3E}">
        <p14:creationId xmlns:p14="http://schemas.microsoft.com/office/powerpoint/2010/main" val="182761886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G"/><Relationship Id="rId1" Type="http://schemas.openxmlformats.org/officeDocument/2006/relationships/slideLayout" Target="../slideLayouts/slideLayout2.xml"/><Relationship Id="rId5" Type="http://schemas.openxmlformats.org/officeDocument/2006/relationships/image" Target="../media/image16.jpg"/><Relationship Id="rId4" Type="http://schemas.openxmlformats.org/officeDocument/2006/relationships/image" Target="../media/image15.JPG"/></Relationships>
</file>

<file path=ppt/slides/_rels/slide11.xml.rels><?xml version="1.0" encoding="UTF-8" standalone="yes"?>
<Relationships xmlns="http://schemas.openxmlformats.org/package/2006/relationships"><Relationship Id="rId8" Type="http://schemas.openxmlformats.org/officeDocument/2006/relationships/hyperlink" Target="http://www.photoshelter.com/explore/photographers" TargetMode="External"/><Relationship Id="rId3" Type="http://schemas.openxmlformats.org/officeDocument/2006/relationships/image" Target="../media/image18.png"/><Relationship Id="rId7" Type="http://schemas.openxmlformats.org/officeDocument/2006/relationships/hyperlink" Target="http://www.photographersindex.com/" TargetMode="External"/><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hyperlink" Target="http://www.ppa.com/findaphotographer" TargetMode="External"/><Relationship Id="rId5" Type="http://schemas.openxmlformats.org/officeDocument/2006/relationships/hyperlink" Target="http://findaphotographer.org/" TargetMode="External"/><Relationship Id="rId10" Type="http://schemas.openxmlformats.org/officeDocument/2006/relationships/image" Target="../media/image19.jpeg"/><Relationship Id="rId4" Type="http://schemas.openxmlformats.org/officeDocument/2006/relationships/hyperlink" Target="http://www.linkedin-makeover.com/" TargetMode="External"/><Relationship Id="rId9" Type="http://schemas.openxmlformats.org/officeDocument/2006/relationships/hyperlink" Target="http://www.nowa.org/directory/photographers.htm" TargetMode="External"/></Relationships>
</file>

<file path=ppt/slides/_rels/slide12.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21.jpeg"/><Relationship Id="rId7" Type="http://schemas.openxmlformats.org/officeDocument/2006/relationships/image" Target="../media/image25.jpeg"/><Relationship Id="rId2" Type="http://schemas.openxmlformats.org/officeDocument/2006/relationships/image" Target="../media/image20.jpeg"/><Relationship Id="rId1" Type="http://schemas.openxmlformats.org/officeDocument/2006/relationships/slideLayout" Target="../slideLayouts/slideLayout2.xml"/><Relationship Id="rId6" Type="http://schemas.openxmlformats.org/officeDocument/2006/relationships/image" Target="../media/image24.jpeg"/><Relationship Id="rId5" Type="http://schemas.openxmlformats.org/officeDocument/2006/relationships/image" Target="../media/image23.jpeg"/><Relationship Id="rId10" Type="http://schemas.openxmlformats.org/officeDocument/2006/relationships/image" Target="../media/image28.jpeg"/><Relationship Id="rId4" Type="http://schemas.openxmlformats.org/officeDocument/2006/relationships/image" Target="../media/image22.jpeg"/><Relationship Id="rId9" Type="http://schemas.openxmlformats.org/officeDocument/2006/relationships/image" Target="../media/image27.jpeg"/></Relationships>
</file>

<file path=ppt/slides/_rels/slide13.xml.rels><?xml version="1.0" encoding="UTF-8" standalone="yes"?>
<Relationships xmlns="http://schemas.openxmlformats.org/package/2006/relationships"><Relationship Id="rId3" Type="http://schemas.openxmlformats.org/officeDocument/2006/relationships/hyperlink" Target="https://blog.linkedin.com/2017/march/14/linkedin-profile-photo-tips-introducing-photo-filters-and-editing" TargetMode="External"/><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hyperlink" Target="https://www.linkedin.com/pulse/keep-mind-linkedin-background-image-details-beth-granger" TargetMode="External"/><Relationship Id="rId3" Type="http://schemas.openxmlformats.org/officeDocument/2006/relationships/image" Target="../media/image30.png"/><Relationship Id="rId7" Type="http://schemas.openxmlformats.org/officeDocument/2006/relationships/hyperlink" Target="http://linkedinformed.com/linkedin-profile-backgrounds/" TargetMode="External"/><Relationship Id="rId2" Type="http://schemas.openxmlformats.org/officeDocument/2006/relationships/hyperlink" Target="http://www.avidcareerist.com/2015/09/13/linkedin-background-image-canva/" TargetMode="External"/><Relationship Id="rId1" Type="http://schemas.openxmlformats.org/officeDocument/2006/relationships/slideLayout" Target="../slideLayouts/slideLayout2.xml"/><Relationship Id="rId6" Type="http://schemas.openxmlformats.org/officeDocument/2006/relationships/hyperlink" Target="https://www.canva.com/create/banners/linkedin/" TargetMode="External"/><Relationship Id="rId11" Type="http://schemas.openxmlformats.org/officeDocument/2006/relationships/hyperlink" Target="https://stocksnap.io/" TargetMode="External"/><Relationship Id="rId5" Type="http://schemas.openxmlformats.org/officeDocument/2006/relationships/hyperlink" Target="https://linkedinbackground.com/" TargetMode="External"/><Relationship Id="rId10" Type="http://schemas.openxmlformats.org/officeDocument/2006/relationships/hyperlink" Target="https://wallpapersafari.com/" TargetMode="External"/><Relationship Id="rId4" Type="http://schemas.openxmlformats.org/officeDocument/2006/relationships/image" Target="../media/image31.png"/><Relationship Id="rId9" Type="http://schemas.openxmlformats.org/officeDocument/2006/relationships/hyperlink" Target="https://www.linkedin-makeover.com/tools/background/"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hyperlink" Target="http://www.photocrops.com/" TargetMode="External"/><Relationship Id="rId13" Type="http://schemas.openxmlformats.org/officeDocument/2006/relationships/hyperlink" Target="https://spark.adobe.com/" TargetMode="External"/><Relationship Id="rId3" Type="http://schemas.openxmlformats.org/officeDocument/2006/relationships/hyperlink" Target="http://barnimages.com/" TargetMode="External"/><Relationship Id="rId7" Type="http://schemas.openxmlformats.org/officeDocument/2006/relationships/hyperlink" Target="http://www.freeimages.com/" TargetMode="External"/><Relationship Id="rId12" Type="http://schemas.openxmlformats.org/officeDocument/2006/relationships/hyperlink" Target="http://www.shutterstock.com/" TargetMode="External"/><Relationship Id="rId2" Type="http://schemas.openxmlformats.org/officeDocument/2006/relationships/hyperlink" Target="http://www.linkedin-makeover.com/" TargetMode="External"/><Relationship Id="rId16" Type="http://schemas.openxmlformats.org/officeDocument/2006/relationships/image" Target="../media/image35.gif"/><Relationship Id="rId1" Type="http://schemas.openxmlformats.org/officeDocument/2006/relationships/slideLayout" Target="../slideLayouts/slideLayout2.xml"/><Relationship Id="rId6" Type="http://schemas.openxmlformats.org/officeDocument/2006/relationships/hyperlink" Target="http://unsplash.com/" TargetMode="External"/><Relationship Id="rId11" Type="http://schemas.openxmlformats.org/officeDocument/2006/relationships/hyperlink" Target="http://www.istockphoto.com/" TargetMode="External"/><Relationship Id="rId5" Type="http://schemas.openxmlformats.org/officeDocument/2006/relationships/hyperlink" Target="http://pixabay.com/" TargetMode="External"/><Relationship Id="rId15" Type="http://schemas.openxmlformats.org/officeDocument/2006/relationships/hyperlink" Target="http://www.picmonkey.com/" TargetMode="External"/><Relationship Id="rId10" Type="http://schemas.openxmlformats.org/officeDocument/2006/relationships/hyperlink" Target="http://graphicriver.net/" TargetMode="External"/><Relationship Id="rId4" Type="http://schemas.openxmlformats.org/officeDocument/2006/relationships/hyperlink" Target="http://raumrot.com/" TargetMode="External"/><Relationship Id="rId9" Type="http://schemas.openxmlformats.org/officeDocument/2006/relationships/hyperlink" Target="http://www.uhdwallpapers.org/" TargetMode="External"/><Relationship Id="rId14" Type="http://schemas.openxmlformats.org/officeDocument/2006/relationships/hyperlink" Target="http://www.canva.com/" TargetMode="External"/></Relationships>
</file>

<file path=ppt/slides/_rels/slide18.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xml"/><Relationship Id="rId4" Type="http://schemas.openxmlformats.org/officeDocument/2006/relationships/image" Target="../media/image45.jpe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eg"/><Relationship Id="rId1" Type="http://schemas.openxmlformats.org/officeDocument/2006/relationships/slideLayout" Target="../slideLayouts/slideLayout2.xml"/><Relationship Id="rId5" Type="http://schemas.openxmlformats.org/officeDocument/2006/relationships/hyperlink" Target="http://cdn.playbuzz.com/cdn/fa468afa-cb34-4116-8ce0-d7e9c2f72ca0/db375465-e6f0-4123-b59b-65bbd68378b6.jpg" TargetMode="External"/><Relationship Id="rId4" Type="http://schemas.openxmlformats.org/officeDocument/2006/relationships/hyperlink" Target="http://internet-marketing-success-pro.com/build-maintain-and-protect-your-authority-visibility-credentials-and-credibility-on-the-web-in-online-marketing/" TargetMode="External"/></Relationships>
</file>

<file path=ppt/slides/_rels/slide28.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60.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hyperlink" Target="http://www.ngcareerstrategy.com/" TargetMode="Externa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image" Target="../media/image87.jpg"/><Relationship Id="rId1" Type="http://schemas.openxmlformats.org/officeDocument/2006/relationships/slideLayout" Target="../slideLayouts/slideLayout2.xml"/><Relationship Id="rId5" Type="http://schemas.openxmlformats.org/officeDocument/2006/relationships/image" Target="../media/image90.jpeg"/><Relationship Id="rId4" Type="http://schemas.openxmlformats.org/officeDocument/2006/relationships/image" Target="../media/image89.jpg"/></Relationships>
</file>

<file path=ppt/slides/_rels/slide67.xml.rels><?xml version="1.0" encoding="UTF-8" standalone="yes"?>
<Relationships xmlns="http://schemas.openxmlformats.org/package/2006/relationships"><Relationship Id="rId2" Type="http://schemas.openxmlformats.org/officeDocument/2006/relationships/hyperlink" Target="http://careerthinker.com/" TargetMode="Externa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hyperlink" Target="http://linkedinriches.com/" TargetMode="External"/><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hyperlink" Target="https://www.linkedin.com/in/fviargues/" TargetMode="External"/><Relationship Id="rId2" Type="http://schemas.openxmlformats.org/officeDocument/2006/relationships/hyperlink" Target="http://careerthinker.com/" TargetMode="External"/><Relationship Id="rId1" Type="http://schemas.openxmlformats.org/officeDocument/2006/relationships/slideLayout" Target="../slideLayouts/slideLayout2.xml"/><Relationship Id="rId4" Type="http://schemas.openxmlformats.org/officeDocument/2006/relationships/image" Target="../media/image93.png"/></Relationships>
</file>

<file path=ppt/slides/_rels/slide73.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hyperlink" Target="http://linkedinriches.com/" TargetMode="External"/><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hyperlink" Target="http://linkedinriches.com/linkedin-summary-tips/" TargetMode="Externa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2.xml"/><Relationship Id="rId5" Type="http://schemas.openxmlformats.org/officeDocument/2006/relationships/image" Target="../media/image99.png"/><Relationship Id="rId4" Type="http://schemas.openxmlformats.org/officeDocument/2006/relationships/hyperlink" Target="https://www.linkedinsights.com/maximum-linkedin-character-counts-limits-for-2018/" TargetMode="External"/></Relationships>
</file>

<file path=ppt/slides/_rels/slide78.xml.rels><?xml version="1.0" encoding="UTF-8" standalone="yes"?>
<Relationships xmlns="http://schemas.openxmlformats.org/package/2006/relationships"><Relationship Id="rId3" Type="http://schemas.openxmlformats.org/officeDocument/2006/relationships/hyperlink" Target="http://ow.ly/i/xUFPd/original" TargetMode="External"/><Relationship Id="rId2" Type="http://schemas.openxmlformats.org/officeDocument/2006/relationships/image" Target="../media/image100.png"/><Relationship Id="rId1" Type="http://schemas.openxmlformats.org/officeDocument/2006/relationships/slideLayout" Target="../slideLayouts/slideLayout2.xml"/><Relationship Id="rId4" Type="http://schemas.openxmlformats.org/officeDocument/2006/relationships/image" Target="../media/image101.png"/></Relationships>
</file>

<file path=ppt/slides/_rels/slide79.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image" Target="../media/image106.png"/><Relationship Id="rId1" Type="http://schemas.openxmlformats.org/officeDocument/2006/relationships/slideLayout" Target="../slideLayouts/slideLayout2.xml"/><Relationship Id="rId6" Type="http://schemas.openxmlformats.org/officeDocument/2006/relationships/hyperlink" Target="https://blog.linkedin.com/2017/january/25/better-than-buzzwords-2017-is-the-year-to-start-showing-it-linkedin" TargetMode="External"/><Relationship Id="rId5" Type="http://schemas.openxmlformats.org/officeDocument/2006/relationships/image" Target="../media/image109.jpeg"/><Relationship Id="rId4" Type="http://schemas.openxmlformats.org/officeDocument/2006/relationships/image" Target="../media/image108.png"/></Relationships>
</file>

<file path=ppt/slides/_rels/slide83.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image" Target="../media/image112.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114.jp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hyperlink" Target="http://www.readabilityformulas.com/free-readability-formula-tests.php" TargetMode="External"/><Relationship Id="rId2" Type="http://schemas.openxmlformats.org/officeDocument/2006/relationships/hyperlink" Target="http://www.humanworkplace.com/" TargetMode="External"/><Relationship Id="rId1" Type="http://schemas.openxmlformats.org/officeDocument/2006/relationships/slideLayout" Target="../slideLayouts/slideLayout2.xml"/><Relationship Id="rId4" Type="http://schemas.openxmlformats.org/officeDocument/2006/relationships/image" Target="../media/image115.png"/></Relationships>
</file>

<file path=ppt/slides/_rels/slide87.xml.rels><?xml version="1.0" encoding="UTF-8" standalone="yes"?>
<Relationships xmlns="http://schemas.openxmlformats.org/package/2006/relationships"><Relationship Id="rId3" Type="http://schemas.openxmlformats.org/officeDocument/2006/relationships/image" Target="../media/image117.jpg"/><Relationship Id="rId2" Type="http://schemas.openxmlformats.org/officeDocument/2006/relationships/image" Target="../media/image116.jpg"/><Relationship Id="rId1" Type="http://schemas.openxmlformats.org/officeDocument/2006/relationships/slideLayout" Target="../slideLayouts/slideLayout1.xml"/><Relationship Id="rId5" Type="http://schemas.openxmlformats.org/officeDocument/2006/relationships/image" Target="../media/image119.jpg"/><Relationship Id="rId4" Type="http://schemas.openxmlformats.org/officeDocument/2006/relationships/image" Target="../media/image118.jpg"/></Relationships>
</file>

<file path=ppt/slides/_rels/slide88.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122.jpg"/><Relationship Id="rId2" Type="http://schemas.openxmlformats.org/officeDocument/2006/relationships/image" Target="../media/image12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hyperlink" Target="https://www.linkedin.com/in/susiesharp/" TargetMode="External"/><Relationship Id="rId2" Type="http://schemas.openxmlformats.org/officeDocument/2006/relationships/image" Target="../media/image127.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image" Target="../media/image128.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6396335"/>
            <a:ext cx="12192000" cy="400110"/>
          </a:xfrm>
          <a:prstGeom prst="rect">
            <a:avLst/>
          </a:prstGeom>
          <a:noFill/>
        </p:spPr>
        <p:txBody>
          <a:bodyPr wrap="square" rtlCol="0">
            <a:spAutoFit/>
          </a:bodyPr>
          <a:lstStyle/>
          <a:p>
            <a:r>
              <a:rPr lang="en-US" b="1" dirty="0"/>
              <a:t>How are Trustworthy Others Telling Your Story to Hiring-Process Influencers?</a:t>
            </a:r>
            <a:r>
              <a:rPr lang="en-US" sz="2000" b="1" dirty="0"/>
              <a:t>	           </a:t>
            </a:r>
            <a:r>
              <a:rPr lang="en-US" sz="2000" b="1" dirty="0">
                <a:solidFill>
                  <a:srgbClr val="043E5C"/>
                </a:solidFill>
              </a:rPr>
              <a:t>Andy </a:t>
            </a:r>
            <a:r>
              <a:rPr lang="en-US" sz="2000" b="1" dirty="0" err="1">
                <a:solidFill>
                  <a:srgbClr val="043E5C"/>
                </a:solidFill>
              </a:rPr>
              <a:t>O’Hearn</a:t>
            </a:r>
            <a:r>
              <a:rPr lang="en-US" sz="2000" b="1" dirty="0">
                <a:solidFill>
                  <a:srgbClr val="043E5C"/>
                </a:solidFill>
              </a:rPr>
              <a:t>          </a:t>
            </a:r>
            <a:r>
              <a:rPr lang="en-US" sz="2000" dirty="0"/>
              <a:t>February 10, 2018</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397575"/>
          </a:xfrm>
          <a:prstGeom prst="rect">
            <a:avLst/>
          </a:prstGeom>
        </p:spPr>
      </p:pic>
    </p:spTree>
    <p:extLst>
      <p:ext uri="{BB962C8B-B14F-4D97-AF65-F5344CB8AC3E}">
        <p14:creationId xmlns:p14="http://schemas.microsoft.com/office/powerpoint/2010/main" val="22181456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3B269ED-FC6F-4CCE-B14A-B2896762AD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9391" y="0"/>
            <a:ext cx="5143500" cy="6858000"/>
          </a:xfrm>
          <a:prstGeom prst="rect">
            <a:avLst/>
          </a:prstGeom>
        </p:spPr>
      </p:pic>
      <p:pic>
        <p:nvPicPr>
          <p:cNvPr id="1026" name="Picture 2" descr="https://images-na.ssl-images-amazon.com/images/I/51gmpJEUVvL._SX331_BO1,204,203,200_.jpg">
            <a:extLst>
              <a:ext uri="{FF2B5EF4-FFF2-40B4-BE49-F238E27FC236}">
                <a16:creationId xmlns:a16="http://schemas.microsoft.com/office/drawing/2014/main" id="{F60606CB-B3A5-4925-8C43-BA0078C850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02891" y="0"/>
            <a:ext cx="3171825" cy="475297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AF1634A1-87D4-409A-AB11-A959CCDB16F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02891" y="4740024"/>
            <a:ext cx="6256177" cy="2117976"/>
          </a:xfrm>
          <a:prstGeom prst="rect">
            <a:avLst/>
          </a:prstGeom>
        </p:spPr>
      </p:pic>
      <p:pic>
        <p:nvPicPr>
          <p:cNvPr id="8" name="Picture 7">
            <a:extLst>
              <a:ext uri="{FF2B5EF4-FFF2-40B4-BE49-F238E27FC236}">
                <a16:creationId xmlns:a16="http://schemas.microsoft.com/office/drawing/2014/main" id="{65DEE93B-C879-480B-967E-D0B73414719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74716" y="0"/>
            <a:ext cx="3604092" cy="4740024"/>
          </a:xfrm>
          <a:prstGeom prst="rect">
            <a:avLst/>
          </a:prstGeom>
        </p:spPr>
      </p:pic>
    </p:spTree>
    <p:extLst>
      <p:ext uri="{BB962C8B-B14F-4D97-AF65-F5344CB8AC3E}">
        <p14:creationId xmlns:p14="http://schemas.microsoft.com/office/powerpoint/2010/main" val="40127574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11425"/>
            <a:ext cx="10515600" cy="1325563"/>
          </a:xfrm>
        </p:spPr>
        <p:txBody>
          <a:bodyPr/>
          <a:lstStyle/>
          <a:p>
            <a:r>
              <a:rPr lang="en-US" dirty="0"/>
              <a:t>Display the Best Visuals You Can</a:t>
            </a:r>
          </a:p>
        </p:txBody>
      </p:sp>
      <p:pic>
        <p:nvPicPr>
          <p:cNvPr id="4" name="Picture 3"/>
          <p:cNvPicPr>
            <a:picLocks noChangeAspect="1"/>
          </p:cNvPicPr>
          <p:nvPr/>
        </p:nvPicPr>
        <p:blipFill>
          <a:blip r:embed="rId2"/>
          <a:stretch>
            <a:fillRect/>
          </a:stretch>
        </p:blipFill>
        <p:spPr>
          <a:xfrm>
            <a:off x="957943" y="1170128"/>
            <a:ext cx="5422075" cy="2528815"/>
          </a:xfrm>
          <a:prstGeom prst="rect">
            <a:avLst/>
          </a:prstGeom>
          <a:ln w="38100">
            <a:solidFill>
              <a:schemeClr val="accent5">
                <a:lumMod val="50000"/>
              </a:schemeClr>
            </a:solidFill>
          </a:ln>
        </p:spPr>
      </p:pic>
      <p:sp>
        <p:nvSpPr>
          <p:cNvPr id="5" name="Rectangle 4"/>
          <p:cNvSpPr/>
          <p:nvPr/>
        </p:nvSpPr>
        <p:spPr>
          <a:xfrm>
            <a:off x="6499761" y="1436988"/>
            <a:ext cx="5384682" cy="1477328"/>
          </a:xfrm>
          <a:prstGeom prst="rect">
            <a:avLst/>
          </a:prstGeom>
        </p:spPr>
        <p:txBody>
          <a:bodyPr wrap="square">
            <a:spAutoFit/>
          </a:bodyPr>
          <a:lstStyle/>
          <a:p>
            <a:r>
              <a:rPr lang="it-IT" dirty="0">
                <a:solidFill>
                  <a:srgbClr val="FF0000"/>
                </a:solidFill>
                <a:latin typeface="Arial" panose="020B0604020202020204" pitchFamily="34" charset="0"/>
                <a:sym typeface="Wingdings" panose="05000000000000000000" pitchFamily="2" charset="2"/>
              </a:rPr>
              <a:t></a:t>
            </a:r>
            <a:endParaRPr lang="it-IT" dirty="0">
              <a:solidFill>
                <a:srgbClr val="FF0000"/>
              </a:solidFill>
              <a:latin typeface="Arial" panose="020B0604020202020204" pitchFamily="34" charset="0"/>
            </a:endParaRPr>
          </a:p>
          <a:p>
            <a:r>
              <a:rPr lang="it-IT" dirty="0">
                <a:solidFill>
                  <a:srgbClr val="333333"/>
                </a:solidFill>
                <a:latin typeface="Arial" panose="020B0604020202020204" pitchFamily="34" charset="0"/>
              </a:rPr>
              <a:t>Photographer:</a:t>
            </a:r>
            <a:br>
              <a:rPr lang="it-IT" dirty="0"/>
            </a:br>
            <a:r>
              <a:rPr lang="it-IT" dirty="0">
                <a:solidFill>
                  <a:srgbClr val="333333"/>
                </a:solidFill>
                <a:latin typeface="Arial" panose="020B0604020202020204" pitchFamily="34" charset="0"/>
              </a:rPr>
              <a:t>Monica Khanna  609.240.6709</a:t>
            </a:r>
            <a:br>
              <a:rPr lang="it-IT" dirty="0"/>
            </a:br>
            <a:r>
              <a:rPr lang="it-IT" dirty="0">
                <a:solidFill>
                  <a:srgbClr val="333333"/>
                </a:solidFill>
                <a:latin typeface="Arial" panose="020B0604020202020204" pitchFamily="34" charset="0"/>
              </a:rPr>
              <a:t>www.instagram.com/princetonheadshots</a:t>
            </a:r>
            <a:br>
              <a:rPr lang="it-IT" dirty="0"/>
            </a:br>
            <a:r>
              <a:rPr lang="it-IT" dirty="0">
                <a:solidFill>
                  <a:srgbClr val="333333"/>
                </a:solidFill>
                <a:latin typeface="Arial" panose="020B0604020202020204" pitchFamily="34" charset="0"/>
              </a:rPr>
              <a:t>www.princetonheadshots.com</a:t>
            </a:r>
            <a:endParaRPr lang="en-US" dirty="0"/>
          </a:p>
        </p:txBody>
      </p:sp>
      <p:pic>
        <p:nvPicPr>
          <p:cNvPr id="8" name="Picture 7"/>
          <p:cNvPicPr>
            <a:picLocks noChangeAspect="1"/>
          </p:cNvPicPr>
          <p:nvPr/>
        </p:nvPicPr>
        <p:blipFill>
          <a:blip r:embed="rId3"/>
          <a:stretch>
            <a:fillRect/>
          </a:stretch>
        </p:blipFill>
        <p:spPr>
          <a:xfrm>
            <a:off x="957943" y="3832649"/>
            <a:ext cx="5422075" cy="2426454"/>
          </a:xfrm>
          <a:prstGeom prst="rect">
            <a:avLst/>
          </a:prstGeom>
          <a:ln w="38100">
            <a:solidFill>
              <a:srgbClr val="C00000"/>
            </a:solidFill>
          </a:ln>
        </p:spPr>
      </p:pic>
      <p:sp>
        <p:nvSpPr>
          <p:cNvPr id="9" name="TextBox 8"/>
          <p:cNvSpPr txBox="1"/>
          <p:nvPr/>
        </p:nvSpPr>
        <p:spPr>
          <a:xfrm>
            <a:off x="6510249" y="5715840"/>
            <a:ext cx="5633632" cy="646331"/>
          </a:xfrm>
          <a:prstGeom prst="rect">
            <a:avLst/>
          </a:prstGeom>
          <a:solidFill>
            <a:srgbClr val="FFEEB7"/>
          </a:solidFill>
          <a:ln>
            <a:noFill/>
          </a:ln>
        </p:spPr>
        <p:txBody>
          <a:bodyPr wrap="square" rtlCol="0">
            <a:spAutoFit/>
          </a:bodyPr>
          <a:lstStyle/>
          <a:p>
            <a:r>
              <a:rPr lang="en-US" i="1" dirty="0"/>
              <a:t>Source:</a:t>
            </a:r>
            <a:r>
              <a:rPr lang="en-US" dirty="0"/>
              <a:t> Donna </a:t>
            </a:r>
            <a:r>
              <a:rPr lang="en-US" dirty="0" err="1"/>
              <a:t>Serdula</a:t>
            </a:r>
            <a:r>
              <a:rPr lang="en-US" dirty="0"/>
              <a:t>; </a:t>
            </a:r>
            <a:r>
              <a:rPr lang="en-US" dirty="0">
                <a:hlinkClick r:id="rId4"/>
              </a:rPr>
              <a:t>http://www.linkedin-makeover.com/</a:t>
            </a:r>
            <a:r>
              <a:rPr lang="en-US" dirty="0"/>
              <a:t> </a:t>
            </a:r>
          </a:p>
        </p:txBody>
      </p:sp>
      <p:sp>
        <p:nvSpPr>
          <p:cNvPr id="10" name="TextBox 9"/>
          <p:cNvSpPr txBox="1"/>
          <p:nvPr/>
        </p:nvSpPr>
        <p:spPr>
          <a:xfrm>
            <a:off x="6510249" y="2867452"/>
            <a:ext cx="5630477" cy="2862322"/>
          </a:xfrm>
          <a:prstGeom prst="rect">
            <a:avLst/>
          </a:prstGeom>
          <a:solidFill>
            <a:srgbClr val="FFEEB7"/>
          </a:solidFill>
        </p:spPr>
        <p:txBody>
          <a:bodyPr wrap="square" rtlCol="0">
            <a:spAutoFit/>
          </a:bodyPr>
          <a:lstStyle/>
          <a:p>
            <a:r>
              <a:rPr lang="en-US" sz="2000" dirty="0"/>
              <a:t>American Society of Media Photographers: </a:t>
            </a:r>
            <a:r>
              <a:rPr lang="en-US" sz="2000" dirty="0">
                <a:hlinkClick r:id="rId5"/>
              </a:rPr>
              <a:t>http://findaphotographer.org</a:t>
            </a:r>
            <a:endParaRPr lang="en-US" sz="2000" dirty="0"/>
          </a:p>
          <a:p>
            <a:r>
              <a:rPr lang="en-US" sz="2000" dirty="0"/>
              <a:t>Professional Photographers of America: </a:t>
            </a:r>
            <a:r>
              <a:rPr lang="en-US" sz="2000" dirty="0">
                <a:hlinkClick r:id="rId6"/>
              </a:rPr>
              <a:t>www.ppa.com/findaphotographer</a:t>
            </a:r>
            <a:endParaRPr lang="en-US" sz="2000" dirty="0"/>
          </a:p>
          <a:p>
            <a:r>
              <a:rPr lang="en-US" sz="2000" dirty="0"/>
              <a:t>Photographers Index: </a:t>
            </a:r>
            <a:r>
              <a:rPr lang="en-US" sz="2000" dirty="0">
                <a:hlinkClick r:id="rId7"/>
              </a:rPr>
              <a:t>www.photographersindex.com</a:t>
            </a:r>
            <a:endParaRPr lang="en-US" sz="2000" dirty="0"/>
          </a:p>
          <a:p>
            <a:r>
              <a:rPr lang="en-US" sz="2000" dirty="0" err="1"/>
              <a:t>Photoshelter</a:t>
            </a:r>
            <a:r>
              <a:rPr lang="en-US" sz="2000" dirty="0"/>
              <a:t>: </a:t>
            </a:r>
            <a:r>
              <a:rPr lang="en-US" sz="2000" dirty="0">
                <a:hlinkClick r:id="rId8"/>
              </a:rPr>
              <a:t>www.photoshelter.com/explore/photographers</a:t>
            </a:r>
            <a:endParaRPr lang="en-US" sz="2000" dirty="0"/>
          </a:p>
          <a:p>
            <a:r>
              <a:rPr lang="en-US" sz="2000" dirty="0"/>
              <a:t>NOWA Photographers: </a:t>
            </a:r>
            <a:r>
              <a:rPr lang="en-US" sz="2000" dirty="0">
                <a:hlinkClick r:id="rId9"/>
              </a:rPr>
              <a:t>http://www.nowa.org/directory/photographers.htm</a:t>
            </a:r>
            <a:r>
              <a:rPr lang="en-US" sz="2000" dirty="0"/>
              <a:t> </a:t>
            </a:r>
          </a:p>
        </p:txBody>
      </p:sp>
      <p:pic>
        <p:nvPicPr>
          <p:cNvPr id="1026" name="Picture 2" descr="Carin Hep"/>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918368" y="120398"/>
            <a:ext cx="2099461" cy="2099461"/>
          </a:xfrm>
          <a:prstGeom prst="rect">
            <a:avLst/>
          </a:prstGeom>
          <a:noFill/>
          <a:effectLst>
            <a:glow rad="228600">
              <a:schemeClr val="accent1">
                <a:satMod val="175000"/>
                <a:alpha val="40000"/>
              </a:schemeClr>
            </a:glo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0777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2000"/>
                                        <p:tgtEl>
                                          <p:spTgt spid="1026"/>
                                        </p:tgtEl>
                                      </p:cBhvr>
                                    </p:animEffect>
                                    <p:anim calcmode="lin" valueType="num">
                                      <p:cBhvr>
                                        <p:cTn id="8" dur="2000" fill="hold"/>
                                        <p:tgtEl>
                                          <p:spTgt spid="1026"/>
                                        </p:tgtEl>
                                        <p:attrNameLst>
                                          <p:attrName>ppt_w</p:attrName>
                                        </p:attrNameLst>
                                      </p:cBhvr>
                                      <p:tavLst>
                                        <p:tav tm="0" fmla="#ppt_w*sin(2.5*pi*$)">
                                          <p:val>
                                            <p:fltVal val="0"/>
                                          </p:val>
                                        </p:tav>
                                        <p:tav tm="100000">
                                          <p:val>
                                            <p:fltVal val="1"/>
                                          </p:val>
                                        </p:tav>
                                      </p:tavLst>
                                    </p:anim>
                                    <p:anim calcmode="lin" valueType="num">
                                      <p:cBhvr>
                                        <p:cTn id="9" dur="2000" fill="hold"/>
                                        <p:tgtEl>
                                          <p:spTgt spid="102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F53DEF-F259-487D-AACD-E6ED377FC065}"/>
              </a:ext>
            </a:extLst>
          </p:cNvPr>
          <p:cNvSpPr>
            <a:spLocks noGrp="1"/>
          </p:cNvSpPr>
          <p:nvPr>
            <p:ph type="title"/>
          </p:nvPr>
        </p:nvSpPr>
        <p:spPr/>
        <p:txBody>
          <a:bodyPr/>
          <a:lstStyle/>
          <a:p>
            <a:r>
              <a:rPr lang="en-US" dirty="0"/>
              <a:t>Other Profile-Photo Examples:</a:t>
            </a:r>
          </a:p>
        </p:txBody>
      </p:sp>
      <p:pic>
        <p:nvPicPr>
          <p:cNvPr id="34818" name="Picture 2" descr="Alyson Ramsey Johnson">
            <a:extLst>
              <a:ext uri="{FF2B5EF4-FFF2-40B4-BE49-F238E27FC236}">
                <a16:creationId xmlns:a16="http://schemas.microsoft.com/office/drawing/2014/main" id="{BDEB4A41-55EC-4DF2-BA72-05EFFEB0DEC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45453" y="1682030"/>
            <a:ext cx="2518930" cy="2518930"/>
          </a:xfrm>
          <a:prstGeom prst="rect">
            <a:avLst/>
          </a:prstGeom>
          <a:noFill/>
          <a:extLst>
            <a:ext uri="{909E8E84-426E-40DD-AFC4-6F175D3DCCD1}">
              <a14:hiddenFill xmlns:a14="http://schemas.microsoft.com/office/drawing/2010/main">
                <a:solidFill>
                  <a:srgbClr val="FFFFFF"/>
                </a:solidFill>
              </a14:hiddenFill>
            </a:ext>
          </a:extLst>
        </p:spPr>
      </p:pic>
      <p:pic>
        <p:nvPicPr>
          <p:cNvPr id="34820" name="Picture 4" descr="Michaela Alexis">
            <a:extLst>
              <a:ext uri="{FF2B5EF4-FFF2-40B4-BE49-F238E27FC236}">
                <a16:creationId xmlns:a16="http://schemas.microsoft.com/office/drawing/2014/main" id="{CD10ABAE-548D-4C91-B4F2-AEA6C49417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1" y="1690690"/>
            <a:ext cx="2518064" cy="2518064"/>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Lauren Sue Fabrizio">
            <a:extLst>
              <a:ext uri="{FF2B5EF4-FFF2-40B4-BE49-F238E27FC236}">
                <a16:creationId xmlns:a16="http://schemas.microsoft.com/office/drawing/2014/main" id="{1E3A7805-BD87-4ADE-9611-8745352EA90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1674236"/>
            <a:ext cx="2526724" cy="252672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arah Elkins">
            <a:extLst>
              <a:ext uri="{FF2B5EF4-FFF2-40B4-BE49-F238E27FC236}">
                <a16:creationId xmlns:a16="http://schemas.microsoft.com/office/drawing/2014/main" id="{83141649-EE5F-48E5-B17E-E4AB8BDCCAA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8200" y="4326082"/>
            <a:ext cx="19050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Ariel Robinson">
            <a:extLst>
              <a:ext uri="{FF2B5EF4-FFF2-40B4-BE49-F238E27FC236}">
                <a16:creationId xmlns:a16="http://schemas.microsoft.com/office/drawing/2014/main" id="{AF086E15-7E2C-47FC-80B5-DD1B7178094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72016" y="4326515"/>
            <a:ext cx="1911927" cy="1911927"/>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rystal Thies">
            <a:extLst>
              <a:ext uri="{FF2B5EF4-FFF2-40B4-BE49-F238E27FC236}">
                <a16:creationId xmlns:a16="http://schemas.microsoft.com/office/drawing/2014/main" id="{125281D0-0B8A-4D43-8CA3-726DCE1E244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12759" y="4319587"/>
            <a:ext cx="1911495" cy="1911495"/>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Valerie S. Williams, PMP">
            <a:extLst>
              <a:ext uri="{FF2B5EF4-FFF2-40B4-BE49-F238E27FC236}">
                <a16:creationId xmlns:a16="http://schemas.microsoft.com/office/drawing/2014/main" id="{7D42050A-8D52-4C2A-BC70-1A3BAD8ACD0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253070" y="4326082"/>
            <a:ext cx="1912360" cy="191236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Julianna Kovacs">
            <a:extLst>
              <a:ext uri="{FF2B5EF4-FFF2-40B4-BE49-F238E27FC236}">
                <a16:creationId xmlns:a16="http://schemas.microsoft.com/office/drawing/2014/main" id="{1504C0EE-A003-4C90-8DCF-5F29EF95C8F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393381" y="4319587"/>
            <a:ext cx="1900888" cy="1900888"/>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Tracy Emken">
            <a:extLst>
              <a:ext uri="{FF2B5EF4-FFF2-40B4-BE49-F238E27FC236}">
                <a16:creationId xmlns:a16="http://schemas.microsoft.com/office/drawing/2014/main" id="{88CB23D3-367D-4EA8-8EB6-F71BE010986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754341" y="1682030"/>
            <a:ext cx="2518930" cy="25189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91797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0FF5EE-C759-4A0A-9B96-AA6287756222}"/>
              </a:ext>
            </a:extLst>
          </p:cNvPr>
          <p:cNvSpPr>
            <a:spLocks noGrp="1"/>
          </p:cNvSpPr>
          <p:nvPr>
            <p:ph type="title"/>
          </p:nvPr>
        </p:nvSpPr>
        <p:spPr/>
        <p:txBody>
          <a:bodyPr/>
          <a:lstStyle/>
          <a:p>
            <a:r>
              <a:rPr lang="en-US" dirty="0"/>
              <a:t>Update Your Mobile App</a:t>
            </a:r>
          </a:p>
        </p:txBody>
      </p:sp>
      <p:sp>
        <p:nvSpPr>
          <p:cNvPr id="3" name="Content Placeholder 2">
            <a:extLst>
              <a:ext uri="{FF2B5EF4-FFF2-40B4-BE49-F238E27FC236}">
                <a16:creationId xmlns:a16="http://schemas.microsoft.com/office/drawing/2014/main" id="{2F7466E6-0FFD-4822-942A-2634FAEE910A}"/>
              </a:ext>
            </a:extLst>
          </p:cNvPr>
          <p:cNvSpPr>
            <a:spLocks noGrp="1"/>
          </p:cNvSpPr>
          <p:nvPr>
            <p:ph idx="1"/>
          </p:nvPr>
        </p:nvSpPr>
        <p:spPr>
          <a:xfrm>
            <a:off x="838200" y="1690688"/>
            <a:ext cx="10515600" cy="4351338"/>
          </a:xfrm>
        </p:spPr>
        <p:txBody>
          <a:bodyPr/>
          <a:lstStyle/>
          <a:p>
            <a:pPr marL="0" indent="0">
              <a:buNone/>
            </a:pPr>
            <a:r>
              <a:rPr lang="en-US" dirty="0"/>
              <a:t>Photo editing added to the mobile app. Six photo filters are available. You can also crop and edit the brightness, contrast, saturation and vignette of your LinkedIn profile photo.</a:t>
            </a:r>
          </a:p>
        </p:txBody>
      </p:sp>
      <p:pic>
        <p:nvPicPr>
          <p:cNvPr id="6" name="Picture 5">
            <a:extLst>
              <a:ext uri="{FF2B5EF4-FFF2-40B4-BE49-F238E27FC236}">
                <a16:creationId xmlns:a16="http://schemas.microsoft.com/office/drawing/2014/main" id="{37FA6722-6C77-4F6B-8A9C-6B7A0E427FCD}"/>
              </a:ext>
            </a:extLst>
          </p:cNvPr>
          <p:cNvPicPr>
            <a:picLocks noChangeAspect="1"/>
          </p:cNvPicPr>
          <p:nvPr/>
        </p:nvPicPr>
        <p:blipFill>
          <a:blip r:embed="rId2"/>
          <a:stretch>
            <a:fillRect/>
          </a:stretch>
        </p:blipFill>
        <p:spPr>
          <a:xfrm>
            <a:off x="838200" y="3120916"/>
            <a:ext cx="8121412" cy="3190984"/>
          </a:xfrm>
          <a:prstGeom prst="rect">
            <a:avLst/>
          </a:prstGeom>
        </p:spPr>
      </p:pic>
      <p:sp>
        <p:nvSpPr>
          <p:cNvPr id="7" name="TextBox 6">
            <a:extLst>
              <a:ext uri="{FF2B5EF4-FFF2-40B4-BE49-F238E27FC236}">
                <a16:creationId xmlns:a16="http://schemas.microsoft.com/office/drawing/2014/main" id="{91B23906-2273-4E81-B20C-68F09327E6AB}"/>
              </a:ext>
            </a:extLst>
          </p:cNvPr>
          <p:cNvSpPr txBox="1"/>
          <p:nvPr/>
        </p:nvSpPr>
        <p:spPr>
          <a:xfrm>
            <a:off x="9299864" y="3016251"/>
            <a:ext cx="2566555" cy="1754326"/>
          </a:xfrm>
          <a:prstGeom prst="rect">
            <a:avLst/>
          </a:prstGeom>
          <a:noFill/>
        </p:spPr>
        <p:txBody>
          <a:bodyPr wrap="square" rtlCol="0">
            <a:spAutoFit/>
          </a:bodyPr>
          <a:lstStyle/>
          <a:p>
            <a:r>
              <a:rPr lang="en-US" i="1" dirty="0"/>
              <a:t>Source: </a:t>
            </a:r>
            <a:r>
              <a:rPr lang="en-US" i="1" dirty="0">
                <a:hlinkClick r:id="rId3"/>
              </a:rPr>
              <a:t>https://blog.linkedin.com/2017/march/14/linkedin-profile-photo-tips-introducing-photo-filters-and-editing</a:t>
            </a:r>
            <a:r>
              <a:rPr lang="en-US" i="1" dirty="0"/>
              <a:t> </a:t>
            </a:r>
          </a:p>
        </p:txBody>
      </p:sp>
    </p:spTree>
    <p:extLst>
      <p:ext uri="{BB962C8B-B14F-4D97-AF65-F5344CB8AC3E}">
        <p14:creationId xmlns:p14="http://schemas.microsoft.com/office/powerpoint/2010/main" val="30638164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D2B57C-56AE-478E-84FA-0A9EE1E3B53F}"/>
              </a:ext>
            </a:extLst>
          </p:cNvPr>
          <p:cNvSpPr>
            <a:spLocks noGrp="1"/>
          </p:cNvSpPr>
          <p:nvPr>
            <p:ph type="title"/>
          </p:nvPr>
        </p:nvSpPr>
        <p:spPr>
          <a:xfrm>
            <a:off x="504825" y="250031"/>
            <a:ext cx="10515600" cy="1325563"/>
          </a:xfrm>
        </p:spPr>
        <p:txBody>
          <a:bodyPr/>
          <a:lstStyle/>
          <a:p>
            <a:r>
              <a:rPr lang="en-US" dirty="0"/>
              <a:t>LI Background Images</a:t>
            </a:r>
          </a:p>
        </p:txBody>
      </p:sp>
      <p:sp>
        <p:nvSpPr>
          <p:cNvPr id="3" name="Content Placeholder 2">
            <a:extLst>
              <a:ext uri="{FF2B5EF4-FFF2-40B4-BE49-F238E27FC236}">
                <a16:creationId xmlns:a16="http://schemas.microsoft.com/office/drawing/2014/main" id="{E7620648-A2D3-409B-BBAB-7EED5E8AB661}"/>
              </a:ext>
            </a:extLst>
          </p:cNvPr>
          <p:cNvSpPr>
            <a:spLocks noGrp="1"/>
          </p:cNvSpPr>
          <p:nvPr>
            <p:ph idx="1"/>
          </p:nvPr>
        </p:nvSpPr>
        <p:spPr>
          <a:xfrm>
            <a:off x="640773" y="1575594"/>
            <a:ext cx="4689764" cy="4351338"/>
          </a:xfrm>
        </p:spPr>
        <p:txBody>
          <a:bodyPr/>
          <a:lstStyle/>
          <a:p>
            <a:r>
              <a:rPr lang="en-US" dirty="0"/>
              <a:t>New dimensions: 1584 x 396 pixels (</a:t>
            </a:r>
            <a:r>
              <a:rPr lang="en-US" b="1" dirty="0">
                <a:solidFill>
                  <a:srgbClr val="FF0000"/>
                </a:solidFill>
              </a:rPr>
              <a:t>4:1 ratio</a:t>
            </a:r>
            <a:r>
              <a:rPr lang="en-US" dirty="0"/>
              <a:t>); 4 MB max</a:t>
            </a:r>
          </a:p>
          <a:p>
            <a:r>
              <a:rPr lang="en-US" dirty="0"/>
              <a:t>Brand yourself with a customized background in </a:t>
            </a:r>
            <a:r>
              <a:rPr lang="en-US" dirty="0" err="1"/>
              <a:t>Canva</a:t>
            </a:r>
            <a:endParaRPr lang="en-US" dirty="0"/>
          </a:p>
          <a:p>
            <a:r>
              <a:rPr lang="en-US" dirty="0">
                <a:hlinkClick r:id="rId2"/>
              </a:rPr>
              <a:t>http://www.avidcareerist.com/2015/09/13/linkedin-background-image-canva/</a:t>
            </a:r>
            <a:r>
              <a:rPr lang="en-US" dirty="0"/>
              <a:t> (hat tip to Donna </a:t>
            </a:r>
            <a:r>
              <a:rPr lang="en-US" dirty="0" err="1"/>
              <a:t>Svei</a:t>
            </a:r>
            <a:r>
              <a:rPr lang="en-US" dirty="0"/>
              <a:t>)</a:t>
            </a:r>
          </a:p>
        </p:txBody>
      </p:sp>
      <p:pic>
        <p:nvPicPr>
          <p:cNvPr id="2050" name="Picture 2" descr="http://www.avidcareerist.com/wp-content/uploads/2017/06/Im-as-generic-as-this-background-1.png">
            <a:extLst>
              <a:ext uri="{FF2B5EF4-FFF2-40B4-BE49-F238E27FC236}">
                <a16:creationId xmlns:a16="http://schemas.microsoft.com/office/drawing/2014/main" id="{70C039F8-1076-4024-A07D-53F8B5F91C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62625" y="0"/>
            <a:ext cx="6429375" cy="397192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Image result for hat tip to">
            <a:extLst>
              <a:ext uri="{FF2B5EF4-FFF2-40B4-BE49-F238E27FC236}">
                <a16:creationId xmlns:a16="http://schemas.microsoft.com/office/drawing/2014/main" id="{B3C599B5-32F0-4570-B220-4CBDA407200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2205901">
            <a:off x="4590247" y="4079992"/>
            <a:ext cx="1480580" cy="148058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D819B325-98CA-456D-8E76-3C312A243982}"/>
              </a:ext>
            </a:extLst>
          </p:cNvPr>
          <p:cNvSpPr txBox="1"/>
          <p:nvPr/>
        </p:nvSpPr>
        <p:spPr>
          <a:xfrm>
            <a:off x="6304160" y="4125191"/>
            <a:ext cx="5631872" cy="2308324"/>
          </a:xfrm>
          <a:prstGeom prst="rect">
            <a:avLst/>
          </a:prstGeom>
          <a:noFill/>
        </p:spPr>
        <p:txBody>
          <a:bodyPr wrap="square" rtlCol="0">
            <a:spAutoFit/>
          </a:bodyPr>
          <a:lstStyle/>
          <a:p>
            <a:r>
              <a:rPr lang="en-US" dirty="0">
                <a:hlinkClick r:id="rId5"/>
              </a:rPr>
              <a:t>https://linkedinbackground.com/</a:t>
            </a:r>
            <a:endParaRPr lang="en-US" dirty="0"/>
          </a:p>
          <a:p>
            <a:r>
              <a:rPr lang="en-US" dirty="0">
                <a:hlinkClick r:id="rId6"/>
              </a:rPr>
              <a:t>https://www.canva.com/create/banners/linkedin/</a:t>
            </a:r>
            <a:endParaRPr lang="en-US" dirty="0"/>
          </a:p>
          <a:p>
            <a:r>
              <a:rPr lang="en-US" dirty="0">
                <a:hlinkClick r:id="rId7"/>
              </a:rPr>
              <a:t>http://linkedinformed.com/linkedin-profile-backgrounds/</a:t>
            </a:r>
            <a:r>
              <a:rPr lang="en-US" dirty="0"/>
              <a:t>  </a:t>
            </a:r>
          </a:p>
          <a:p>
            <a:r>
              <a:rPr lang="en-US" dirty="0">
                <a:hlinkClick r:id="rId8"/>
              </a:rPr>
              <a:t>https://www.linkedin.com/pulse/keep-mind-linkedin-background-image-details-beth-granger</a:t>
            </a:r>
            <a:endParaRPr lang="en-US" dirty="0"/>
          </a:p>
          <a:p>
            <a:r>
              <a:rPr lang="en-US" dirty="0">
                <a:hlinkClick r:id="rId9"/>
              </a:rPr>
              <a:t>https://www.linkedin-makeover.com/tools/background/</a:t>
            </a:r>
            <a:r>
              <a:rPr lang="en-US" dirty="0"/>
              <a:t> </a:t>
            </a:r>
          </a:p>
          <a:p>
            <a:r>
              <a:rPr lang="en-US" dirty="0">
                <a:hlinkClick r:id="rId10"/>
              </a:rPr>
              <a:t>https://wallpapersafari.com/</a:t>
            </a:r>
            <a:r>
              <a:rPr lang="en-US" dirty="0"/>
              <a:t>   </a:t>
            </a:r>
          </a:p>
          <a:p>
            <a:r>
              <a:rPr lang="en-US" dirty="0">
                <a:hlinkClick r:id="rId11"/>
              </a:rPr>
              <a:t>https://stocksnap.io/</a:t>
            </a:r>
            <a:r>
              <a:rPr lang="en-US" dirty="0"/>
              <a:t> </a:t>
            </a:r>
          </a:p>
        </p:txBody>
      </p:sp>
    </p:spTree>
    <p:extLst>
      <p:ext uri="{BB962C8B-B14F-4D97-AF65-F5344CB8AC3E}">
        <p14:creationId xmlns:p14="http://schemas.microsoft.com/office/powerpoint/2010/main" val="20880458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BA895D7-7A14-4819-BFAE-879E67F648B9}"/>
              </a:ext>
            </a:extLst>
          </p:cNvPr>
          <p:cNvPicPr>
            <a:picLocks noChangeAspect="1"/>
          </p:cNvPicPr>
          <p:nvPr/>
        </p:nvPicPr>
        <p:blipFill>
          <a:blip r:embed="rId2"/>
          <a:stretch>
            <a:fillRect/>
          </a:stretch>
        </p:blipFill>
        <p:spPr>
          <a:xfrm>
            <a:off x="0" y="0"/>
            <a:ext cx="7895004" cy="5128704"/>
          </a:xfrm>
          <a:prstGeom prst="rect">
            <a:avLst/>
          </a:prstGeom>
        </p:spPr>
      </p:pic>
      <p:pic>
        <p:nvPicPr>
          <p:cNvPr id="5" name="Picture 4">
            <a:extLst>
              <a:ext uri="{FF2B5EF4-FFF2-40B4-BE49-F238E27FC236}">
                <a16:creationId xmlns:a16="http://schemas.microsoft.com/office/drawing/2014/main" id="{1CC4F96B-ABAC-419E-A20F-0B907EC99744}"/>
              </a:ext>
            </a:extLst>
          </p:cNvPr>
          <p:cNvPicPr>
            <a:picLocks noChangeAspect="1"/>
          </p:cNvPicPr>
          <p:nvPr/>
        </p:nvPicPr>
        <p:blipFill>
          <a:blip r:embed="rId3"/>
          <a:stretch>
            <a:fillRect/>
          </a:stretch>
        </p:blipFill>
        <p:spPr>
          <a:xfrm>
            <a:off x="0" y="2016460"/>
            <a:ext cx="12192000" cy="3112244"/>
          </a:xfrm>
          <a:prstGeom prst="rect">
            <a:avLst/>
          </a:prstGeom>
        </p:spPr>
      </p:pic>
    </p:spTree>
    <p:extLst>
      <p:ext uri="{BB962C8B-B14F-4D97-AF65-F5344CB8AC3E}">
        <p14:creationId xmlns:p14="http://schemas.microsoft.com/office/powerpoint/2010/main" val="1918609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20C1339-0BD3-4903-B432-1ECA9892459A}"/>
              </a:ext>
            </a:extLst>
          </p:cNvPr>
          <p:cNvPicPr>
            <a:picLocks noChangeAspect="1"/>
          </p:cNvPicPr>
          <p:nvPr/>
        </p:nvPicPr>
        <p:blipFill>
          <a:blip r:embed="rId2"/>
          <a:stretch>
            <a:fillRect/>
          </a:stretch>
        </p:blipFill>
        <p:spPr>
          <a:xfrm>
            <a:off x="4242955" y="0"/>
            <a:ext cx="7949045" cy="6310346"/>
          </a:xfrm>
          <a:prstGeom prst="rect">
            <a:avLst/>
          </a:prstGeom>
        </p:spPr>
      </p:pic>
      <p:sp>
        <p:nvSpPr>
          <p:cNvPr id="5" name="TextBox 4">
            <a:extLst>
              <a:ext uri="{FF2B5EF4-FFF2-40B4-BE49-F238E27FC236}">
                <a16:creationId xmlns:a16="http://schemas.microsoft.com/office/drawing/2014/main" id="{D86249BF-A330-475E-A501-B7F9E3AB7D28}"/>
              </a:ext>
            </a:extLst>
          </p:cNvPr>
          <p:cNvSpPr txBox="1"/>
          <p:nvPr/>
        </p:nvSpPr>
        <p:spPr>
          <a:xfrm>
            <a:off x="332509" y="405245"/>
            <a:ext cx="3709555" cy="4524315"/>
          </a:xfrm>
          <a:prstGeom prst="rect">
            <a:avLst/>
          </a:prstGeom>
          <a:noFill/>
        </p:spPr>
        <p:txBody>
          <a:bodyPr wrap="square" rtlCol="0">
            <a:spAutoFit/>
          </a:bodyPr>
          <a:lstStyle/>
          <a:p>
            <a:pPr algn="ctr"/>
            <a:r>
              <a:rPr lang="en-US" sz="9600" b="1" dirty="0">
                <a:effectLst>
                  <a:outerShdw blurRad="38100" dist="38100" dir="2700000" algn="tl">
                    <a:srgbClr val="000000">
                      <a:alpha val="43137"/>
                    </a:srgbClr>
                  </a:outerShdw>
                </a:effectLst>
              </a:rPr>
              <a:t>GOTTA LOVE IT!</a:t>
            </a:r>
            <a:r>
              <a:rPr lang="en-US" sz="9600" b="1" dirty="0">
                <a:solidFill>
                  <a:srgbClr val="FF0000"/>
                </a:solidFill>
                <a:effectLst>
                  <a:outerShdw blurRad="38100" dist="38100" dir="2700000" algn="tl">
                    <a:srgbClr val="000000">
                      <a:alpha val="43137"/>
                    </a:srgbClr>
                  </a:outerShdw>
                </a:effectLst>
                <a:sym typeface="Wingdings" panose="05000000000000000000" pitchFamily="2" charset="2"/>
              </a:rPr>
              <a:t></a:t>
            </a:r>
            <a:endParaRPr lang="en-US" sz="9600" b="1" dirty="0">
              <a:solidFill>
                <a:srgbClr val="FF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6259630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502130" y="5523894"/>
            <a:ext cx="4638419" cy="646331"/>
          </a:xfrm>
          <a:prstGeom prst="rect">
            <a:avLst/>
          </a:prstGeom>
          <a:solidFill>
            <a:srgbClr val="FFEEB7"/>
          </a:solidFill>
          <a:ln>
            <a:noFill/>
          </a:ln>
        </p:spPr>
        <p:txBody>
          <a:bodyPr wrap="square" rtlCol="0">
            <a:spAutoFit/>
          </a:bodyPr>
          <a:lstStyle/>
          <a:p>
            <a:r>
              <a:rPr lang="en-US" i="1" dirty="0"/>
              <a:t>Source:</a:t>
            </a:r>
            <a:r>
              <a:rPr lang="en-US" dirty="0"/>
              <a:t> Donna </a:t>
            </a:r>
            <a:r>
              <a:rPr lang="en-US" dirty="0" err="1"/>
              <a:t>Serdula</a:t>
            </a:r>
            <a:r>
              <a:rPr lang="en-US" dirty="0"/>
              <a:t>; </a:t>
            </a:r>
            <a:r>
              <a:rPr lang="en-US" dirty="0">
                <a:hlinkClick r:id="rId2"/>
              </a:rPr>
              <a:t>http://www.linkedin-makeover.com/</a:t>
            </a:r>
            <a:r>
              <a:rPr lang="en-US" dirty="0"/>
              <a:t> </a:t>
            </a:r>
          </a:p>
        </p:txBody>
      </p:sp>
      <p:sp>
        <p:nvSpPr>
          <p:cNvPr id="5" name="TextBox 4"/>
          <p:cNvSpPr txBox="1"/>
          <p:nvPr/>
        </p:nvSpPr>
        <p:spPr>
          <a:xfrm>
            <a:off x="7299696" y="230137"/>
            <a:ext cx="4638419" cy="5940088"/>
          </a:xfrm>
          <a:prstGeom prst="rect">
            <a:avLst/>
          </a:prstGeom>
          <a:solidFill>
            <a:srgbClr val="FFEEB7"/>
          </a:solidFill>
        </p:spPr>
        <p:txBody>
          <a:bodyPr wrap="square" rtlCol="0">
            <a:spAutoFit/>
          </a:bodyPr>
          <a:lstStyle/>
          <a:p>
            <a:r>
              <a:rPr lang="en-US" sz="2000" b="1" dirty="0"/>
              <a:t>Free Images:</a:t>
            </a:r>
          </a:p>
          <a:p>
            <a:r>
              <a:rPr lang="en-US" sz="2000" dirty="0"/>
              <a:t>Barn Images: </a:t>
            </a:r>
            <a:r>
              <a:rPr lang="en-US" sz="2000" dirty="0">
                <a:hlinkClick r:id="rId3"/>
              </a:rPr>
              <a:t>http://barnimages.com</a:t>
            </a:r>
            <a:endParaRPr lang="en-US" sz="2000" dirty="0"/>
          </a:p>
          <a:p>
            <a:r>
              <a:rPr lang="en-US" sz="2000" dirty="0" err="1"/>
              <a:t>Raumrot</a:t>
            </a:r>
            <a:r>
              <a:rPr lang="en-US" sz="2000" dirty="0"/>
              <a:t>: </a:t>
            </a:r>
            <a:r>
              <a:rPr lang="en-US" sz="2000" dirty="0">
                <a:hlinkClick r:id="rId4"/>
              </a:rPr>
              <a:t>http://raumrot.com</a:t>
            </a:r>
            <a:endParaRPr lang="en-US" sz="2000" dirty="0"/>
          </a:p>
          <a:p>
            <a:r>
              <a:rPr lang="en-US" sz="2000" dirty="0" err="1"/>
              <a:t>Pixabay</a:t>
            </a:r>
            <a:r>
              <a:rPr lang="en-US" sz="2000" dirty="0"/>
              <a:t>: </a:t>
            </a:r>
            <a:r>
              <a:rPr lang="en-US" sz="2000" dirty="0">
                <a:hlinkClick r:id="rId5"/>
              </a:rPr>
              <a:t>http://pixabay.com</a:t>
            </a:r>
            <a:endParaRPr lang="en-US" sz="2000" dirty="0"/>
          </a:p>
          <a:p>
            <a:r>
              <a:rPr lang="en-US" sz="2000" dirty="0" err="1"/>
              <a:t>Unsplash</a:t>
            </a:r>
            <a:r>
              <a:rPr lang="en-US" sz="2000" dirty="0"/>
              <a:t>: </a:t>
            </a:r>
            <a:r>
              <a:rPr lang="en-US" sz="2000" dirty="0">
                <a:hlinkClick r:id="rId6"/>
              </a:rPr>
              <a:t>http://unsplash.com</a:t>
            </a:r>
            <a:endParaRPr lang="en-US" sz="2000" dirty="0"/>
          </a:p>
          <a:p>
            <a:r>
              <a:rPr lang="en-US" sz="2000" dirty="0" err="1"/>
              <a:t>FreeImages</a:t>
            </a:r>
            <a:r>
              <a:rPr lang="en-US" sz="2000" dirty="0"/>
              <a:t>: </a:t>
            </a:r>
            <a:r>
              <a:rPr lang="en-US" sz="2000" dirty="0">
                <a:hlinkClick r:id="rId7"/>
              </a:rPr>
              <a:t>www.freeimages.com</a:t>
            </a:r>
            <a:endParaRPr lang="en-US" sz="2000" dirty="0"/>
          </a:p>
          <a:p>
            <a:r>
              <a:rPr lang="en-US" sz="2000" dirty="0" err="1"/>
              <a:t>Photocrops</a:t>
            </a:r>
            <a:r>
              <a:rPr lang="en-US" sz="2000" dirty="0"/>
              <a:t>: </a:t>
            </a:r>
            <a:r>
              <a:rPr lang="en-US" sz="2000" dirty="0">
                <a:hlinkClick r:id="rId8"/>
              </a:rPr>
              <a:t>www.photocrops.com</a:t>
            </a:r>
            <a:endParaRPr lang="en-US" sz="2000" dirty="0"/>
          </a:p>
          <a:p>
            <a:r>
              <a:rPr lang="en-US" sz="2000" dirty="0"/>
              <a:t>UHD Wallpapers: </a:t>
            </a:r>
            <a:r>
              <a:rPr lang="en-US" sz="2000" dirty="0">
                <a:hlinkClick r:id="rId9"/>
              </a:rPr>
              <a:t>www.uhdwallpapers.org</a:t>
            </a:r>
            <a:endParaRPr lang="en-US" sz="2000" dirty="0"/>
          </a:p>
          <a:p>
            <a:endParaRPr lang="en-US" sz="2000" dirty="0"/>
          </a:p>
          <a:p>
            <a:r>
              <a:rPr lang="en-US" sz="2000" b="1" dirty="0"/>
              <a:t>Paid Images:</a:t>
            </a:r>
          </a:p>
          <a:p>
            <a:r>
              <a:rPr lang="en-US" sz="2000" dirty="0" err="1"/>
              <a:t>GraphicRiver</a:t>
            </a:r>
            <a:r>
              <a:rPr lang="en-US" sz="2000" dirty="0"/>
              <a:t>: </a:t>
            </a:r>
            <a:r>
              <a:rPr lang="en-US" sz="2000" dirty="0">
                <a:hlinkClick r:id="rId10"/>
              </a:rPr>
              <a:t>http://graphicriver.net</a:t>
            </a:r>
            <a:endParaRPr lang="en-US" sz="2000" dirty="0"/>
          </a:p>
          <a:p>
            <a:r>
              <a:rPr lang="en-US" sz="2000" dirty="0"/>
              <a:t>iStock: </a:t>
            </a:r>
            <a:r>
              <a:rPr lang="en-US" sz="2000" dirty="0">
                <a:hlinkClick r:id="rId11"/>
              </a:rPr>
              <a:t>www.istockphoto.com</a:t>
            </a:r>
            <a:endParaRPr lang="en-US" sz="2000" dirty="0"/>
          </a:p>
          <a:p>
            <a:r>
              <a:rPr lang="en-US" sz="2000" dirty="0" err="1"/>
              <a:t>ShutterStock</a:t>
            </a:r>
            <a:r>
              <a:rPr lang="en-US" sz="2000" dirty="0"/>
              <a:t>: </a:t>
            </a:r>
            <a:r>
              <a:rPr lang="en-US" sz="2000" dirty="0">
                <a:hlinkClick r:id="rId12"/>
              </a:rPr>
              <a:t>www.shutterstock.com</a:t>
            </a:r>
            <a:r>
              <a:rPr lang="en-US" sz="2000" dirty="0"/>
              <a:t> </a:t>
            </a:r>
          </a:p>
          <a:p>
            <a:endParaRPr lang="en-US" sz="2000" dirty="0"/>
          </a:p>
          <a:p>
            <a:r>
              <a:rPr lang="en-US" sz="2000" b="1" dirty="0"/>
              <a:t>Imaging Software:</a:t>
            </a:r>
          </a:p>
          <a:p>
            <a:r>
              <a:rPr lang="en-US" sz="2000" dirty="0"/>
              <a:t>Adobe Spark: </a:t>
            </a:r>
            <a:r>
              <a:rPr lang="en-US" sz="2000" dirty="0">
                <a:hlinkClick r:id="rId13"/>
              </a:rPr>
              <a:t>https://spark.adobe.com</a:t>
            </a:r>
            <a:endParaRPr lang="en-US" sz="2000" dirty="0"/>
          </a:p>
          <a:p>
            <a:r>
              <a:rPr lang="en-US" sz="2000" dirty="0" err="1"/>
              <a:t>Canva</a:t>
            </a:r>
            <a:r>
              <a:rPr lang="en-US" sz="2000" dirty="0"/>
              <a:t>: </a:t>
            </a:r>
            <a:r>
              <a:rPr lang="en-US" sz="2000" dirty="0">
                <a:hlinkClick r:id="rId14"/>
              </a:rPr>
              <a:t>www.canva.com</a:t>
            </a:r>
            <a:endParaRPr lang="en-US" sz="2000" dirty="0"/>
          </a:p>
          <a:p>
            <a:r>
              <a:rPr lang="en-US" sz="2000" dirty="0" err="1"/>
              <a:t>PicMonkey</a:t>
            </a:r>
            <a:r>
              <a:rPr lang="en-US" sz="2000" dirty="0"/>
              <a:t>: </a:t>
            </a:r>
            <a:r>
              <a:rPr lang="en-US" sz="2000" dirty="0">
                <a:hlinkClick r:id="rId15"/>
              </a:rPr>
              <a:t>www.picmonkey.com</a:t>
            </a:r>
            <a:endParaRPr lang="en-US" sz="2000" dirty="0"/>
          </a:p>
          <a:p>
            <a:endParaRPr lang="en-US" sz="2000" dirty="0"/>
          </a:p>
        </p:txBody>
      </p:sp>
      <p:pic>
        <p:nvPicPr>
          <p:cNvPr id="3074" name="Picture 2" descr="Image result for are we having fun yet?">
            <a:extLst>
              <a:ext uri="{FF2B5EF4-FFF2-40B4-BE49-F238E27FC236}">
                <a16:creationId xmlns:a16="http://schemas.microsoft.com/office/drawing/2014/main" id="{DA4E8D18-C5AE-4899-BD56-B2B1F76B5F0C}"/>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502130" y="230137"/>
            <a:ext cx="4234727" cy="5226863"/>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a:extLst>
              <a:ext uri="{FF2B5EF4-FFF2-40B4-BE49-F238E27FC236}">
                <a16:creationId xmlns:a16="http://schemas.microsoft.com/office/drawing/2014/main" id="{ED5DE230-9191-442C-BADA-C81BEFEFB7F2}"/>
              </a:ext>
            </a:extLst>
          </p:cNvPr>
          <p:cNvSpPr>
            <a:spLocks noGrp="1"/>
          </p:cNvSpPr>
          <p:nvPr>
            <p:ph type="title"/>
          </p:nvPr>
        </p:nvSpPr>
        <p:spPr>
          <a:xfrm rot="16200000">
            <a:off x="-2709070" y="2709072"/>
            <a:ext cx="6483931" cy="1065790"/>
          </a:xfrm>
        </p:spPr>
        <p:txBody>
          <a:bodyPr>
            <a:noAutofit/>
          </a:bodyPr>
          <a:lstStyle/>
          <a:p>
            <a:r>
              <a:rPr lang="en-US" sz="3600" dirty="0"/>
              <a:t>This Should Hold You for a While …</a:t>
            </a:r>
          </a:p>
        </p:txBody>
      </p:sp>
    </p:spTree>
    <p:extLst>
      <p:ext uri="{BB962C8B-B14F-4D97-AF65-F5344CB8AC3E}">
        <p14:creationId xmlns:p14="http://schemas.microsoft.com/office/powerpoint/2010/main" val="24262077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Image result for candidate referrals">
            <a:extLst>
              <a:ext uri="{FF2B5EF4-FFF2-40B4-BE49-F238E27FC236}">
                <a16:creationId xmlns:a16="http://schemas.microsoft.com/office/drawing/2014/main" id="{21513767-87D1-482F-9AE5-786C36A976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7607513" cy="645160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86B80027-D24C-4AC3-B762-905A0B8122A6}"/>
              </a:ext>
            </a:extLst>
          </p:cNvPr>
          <p:cNvSpPr txBox="1"/>
          <p:nvPr/>
        </p:nvSpPr>
        <p:spPr>
          <a:xfrm>
            <a:off x="6629400" y="558799"/>
            <a:ext cx="5664200" cy="1446550"/>
          </a:xfrm>
          <a:prstGeom prst="rect">
            <a:avLst/>
          </a:prstGeom>
          <a:noFill/>
        </p:spPr>
        <p:txBody>
          <a:bodyPr wrap="square" rtlCol="0">
            <a:spAutoFit/>
          </a:bodyPr>
          <a:lstStyle/>
          <a:p>
            <a:pPr algn="ctr"/>
            <a:r>
              <a:rPr lang="en-US" sz="8800" b="1" dirty="0">
                <a:latin typeface="Rockwell Condensed" panose="02060603050405020104" pitchFamily="18" charset="0"/>
              </a:rPr>
              <a:t>REFERRALS</a:t>
            </a:r>
          </a:p>
        </p:txBody>
      </p:sp>
    </p:spTree>
    <p:extLst>
      <p:ext uri="{BB962C8B-B14F-4D97-AF65-F5344CB8AC3E}">
        <p14:creationId xmlns:p14="http://schemas.microsoft.com/office/powerpoint/2010/main" val="20363213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862950B-B0F8-44F4-9B72-69AED3CC376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4462" y="0"/>
            <a:ext cx="10763075" cy="6385034"/>
          </a:xfrm>
          <a:prstGeom prst="rect">
            <a:avLst/>
          </a:prstGeom>
        </p:spPr>
      </p:pic>
    </p:spTree>
    <p:extLst>
      <p:ext uri="{BB962C8B-B14F-4D97-AF65-F5344CB8AC3E}">
        <p14:creationId xmlns:p14="http://schemas.microsoft.com/office/powerpoint/2010/main" val="40638529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52A9A3-3E75-4793-8DE6-15DC2B53FE56}"/>
              </a:ext>
            </a:extLst>
          </p:cNvPr>
          <p:cNvSpPr>
            <a:spLocks noGrp="1"/>
          </p:cNvSpPr>
          <p:nvPr>
            <p:ph type="title"/>
          </p:nvPr>
        </p:nvSpPr>
        <p:spPr/>
        <p:txBody>
          <a:bodyPr/>
          <a:lstStyle/>
          <a:p>
            <a:pPr algn="ctr"/>
            <a:r>
              <a:rPr lang="en-US" dirty="0"/>
              <a:t>Copyright and Disclaimer</a:t>
            </a:r>
          </a:p>
        </p:txBody>
      </p:sp>
      <p:sp>
        <p:nvSpPr>
          <p:cNvPr id="3" name="Content Placeholder 2">
            <a:extLst>
              <a:ext uri="{FF2B5EF4-FFF2-40B4-BE49-F238E27FC236}">
                <a16:creationId xmlns:a16="http://schemas.microsoft.com/office/drawing/2014/main" id="{6E783DAC-CFEC-461C-BAFE-05CA9163B7A7}"/>
              </a:ext>
            </a:extLst>
          </p:cNvPr>
          <p:cNvSpPr>
            <a:spLocks noGrp="1"/>
          </p:cNvSpPr>
          <p:nvPr>
            <p:ph idx="1"/>
          </p:nvPr>
        </p:nvSpPr>
        <p:spPr>
          <a:xfrm>
            <a:off x="838200" y="1569027"/>
            <a:ext cx="10515600" cy="4607936"/>
          </a:xfrm>
        </p:spPr>
        <p:txBody>
          <a:bodyPr>
            <a:normAutofit fontScale="85000" lnSpcReduction="20000"/>
          </a:bodyPr>
          <a:lstStyle/>
          <a:p>
            <a:pPr marL="0" indent="0" algn="ctr">
              <a:buNone/>
            </a:pPr>
            <a:r>
              <a:rPr lang="en-US" b="1" i="1" dirty="0"/>
              <a:t>COPYRIGHT</a:t>
            </a:r>
            <a:r>
              <a:rPr lang="en-US" i="1" dirty="0"/>
              <a:t> © 2018 ANDREW M. O’HEARN ‒ ALL RIGHTS RESERVED</a:t>
            </a:r>
          </a:p>
          <a:p>
            <a:pPr marL="0" indent="0">
              <a:buNone/>
            </a:pPr>
            <a:endParaRPr lang="en-US" i="1" dirty="0"/>
          </a:p>
          <a:p>
            <a:pPr marL="0" indent="0">
              <a:buNone/>
            </a:pPr>
            <a:r>
              <a:rPr lang="en-US" i="1" dirty="0"/>
              <a:t>All rights reserved. No part of this presentation may be reproduced in any form or by electronic, photographic or mechanical means ‒ except in the case of brief quotations embodied in articles or reviews – without express permission from Andrew M. O’Hearn.</a:t>
            </a:r>
          </a:p>
          <a:p>
            <a:pPr marL="0" indent="0">
              <a:buNone/>
            </a:pPr>
            <a:r>
              <a:rPr lang="en-US" i="1" dirty="0"/>
              <a:t>This presentation, including examples, is provided for informational purposes only; the author makes no warranties, either express or implied.</a:t>
            </a:r>
          </a:p>
          <a:p>
            <a:pPr marL="0" indent="0">
              <a:buNone/>
            </a:pPr>
            <a:r>
              <a:rPr lang="en-US" i="1" dirty="0"/>
              <a:t>Without limiting the rights under copyright, no part of this presentation may be reproduced, stored in, or introduced into a retrieval system, or transmitted in any form or by any means (camera, video camera, web camera, flash drive, electronic, mechanical, photocopying, recording, or otherwise), or for any purpose, without the express written permission of Andrew M. O’Hearn.</a:t>
            </a:r>
          </a:p>
          <a:p>
            <a:pPr marL="0" indent="0">
              <a:buNone/>
            </a:pPr>
            <a:r>
              <a:rPr lang="en-US" i="1" dirty="0"/>
              <a:t>The names of actual companies and products mentioned herein may be the trademarks of their respective owners.</a:t>
            </a:r>
          </a:p>
        </p:txBody>
      </p:sp>
      <p:pic>
        <p:nvPicPr>
          <p:cNvPr id="1026" name="Picture 2" descr="http://cdn.mysitemyway.com/etc-mysitemyway/icons/legacy-previews/icons/glowing-green-neon-icons-business/111086-glowing-green-neon-icon-business-copyright.png">
            <a:extLst>
              <a:ext uri="{FF2B5EF4-FFF2-40B4-BE49-F238E27FC236}">
                <a16:creationId xmlns:a16="http://schemas.microsoft.com/office/drawing/2014/main" id="{7F854129-D597-490A-8232-B58A4303EB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25693" y="-306531"/>
            <a:ext cx="7471062" cy="74710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530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circle(in)">
                                      <p:cBhvr>
                                        <p:cTn id="7" dur="2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Image result for Beauty contest">
            <a:extLst>
              <a:ext uri="{FF2B5EF4-FFF2-40B4-BE49-F238E27FC236}">
                <a16:creationId xmlns:a16="http://schemas.microsoft.com/office/drawing/2014/main" id="{B477BA4A-2ECD-4375-B948-2F580C6B93F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7124701" cy="498729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86B80027-D24C-4AC3-B762-905A0B8122A6}"/>
              </a:ext>
            </a:extLst>
          </p:cNvPr>
          <p:cNvSpPr txBox="1"/>
          <p:nvPr/>
        </p:nvSpPr>
        <p:spPr>
          <a:xfrm>
            <a:off x="5918200" y="406399"/>
            <a:ext cx="6477000" cy="2800767"/>
          </a:xfrm>
          <a:prstGeom prst="rect">
            <a:avLst/>
          </a:prstGeom>
          <a:noFill/>
        </p:spPr>
        <p:txBody>
          <a:bodyPr wrap="square" rtlCol="0">
            <a:spAutoFit/>
          </a:bodyPr>
          <a:lstStyle/>
          <a:p>
            <a:pPr algn="ctr"/>
            <a:r>
              <a:rPr lang="en-US" sz="8800" b="1" dirty="0">
                <a:latin typeface="Rockwell Condensed" panose="02060603050405020104" pitchFamily="18" charset="0"/>
              </a:rPr>
              <a:t>“BEAUTY </a:t>
            </a:r>
            <a:br>
              <a:rPr lang="en-US" sz="8800" b="1" dirty="0">
                <a:latin typeface="Rockwell Condensed" panose="02060603050405020104" pitchFamily="18" charset="0"/>
              </a:rPr>
            </a:br>
            <a:r>
              <a:rPr lang="en-US" sz="8800" b="1" dirty="0">
                <a:latin typeface="Rockwell Condensed" panose="02060603050405020104" pitchFamily="18" charset="0"/>
              </a:rPr>
              <a:t>    CONTEST”</a:t>
            </a:r>
          </a:p>
        </p:txBody>
      </p:sp>
      <p:pic>
        <p:nvPicPr>
          <p:cNvPr id="5124" name="Picture 4" descr="Image result for linkedin skills endorsements">
            <a:extLst>
              <a:ext uri="{FF2B5EF4-FFF2-40B4-BE49-F238E27FC236}">
                <a16:creationId xmlns:a16="http://schemas.microsoft.com/office/drawing/2014/main" id="{52E3D77E-1372-4C23-A240-127630DC34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24700" y="3429001"/>
            <a:ext cx="5067300" cy="25607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17888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7BC3AB9-1C1C-4FC0-A7F0-C7F43D9D624B}"/>
              </a:ext>
            </a:extLst>
          </p:cNvPr>
          <p:cNvPicPr>
            <a:picLocks noChangeAspect="1"/>
          </p:cNvPicPr>
          <p:nvPr/>
        </p:nvPicPr>
        <p:blipFill>
          <a:blip r:embed="rId2"/>
          <a:stretch>
            <a:fillRect/>
          </a:stretch>
        </p:blipFill>
        <p:spPr>
          <a:xfrm>
            <a:off x="9184404" y="139577"/>
            <a:ext cx="2848118" cy="2123693"/>
          </a:xfrm>
          <a:prstGeom prst="rect">
            <a:avLst/>
          </a:prstGeom>
          <a:effectLst>
            <a:glow rad="228600">
              <a:schemeClr val="accent6">
                <a:satMod val="175000"/>
                <a:alpha val="40000"/>
              </a:schemeClr>
            </a:glow>
          </a:effectLst>
        </p:spPr>
      </p:pic>
      <p:sp>
        <p:nvSpPr>
          <p:cNvPr id="3" name="TextBox 2">
            <a:extLst>
              <a:ext uri="{FF2B5EF4-FFF2-40B4-BE49-F238E27FC236}">
                <a16:creationId xmlns:a16="http://schemas.microsoft.com/office/drawing/2014/main" id="{B4C85504-1DA3-4C6B-BCA3-2CACA3EA8F40}"/>
              </a:ext>
            </a:extLst>
          </p:cNvPr>
          <p:cNvSpPr txBox="1"/>
          <p:nvPr/>
        </p:nvSpPr>
        <p:spPr>
          <a:xfrm>
            <a:off x="825500" y="6549146"/>
            <a:ext cx="12543555" cy="338554"/>
          </a:xfrm>
          <a:prstGeom prst="rect">
            <a:avLst/>
          </a:prstGeom>
          <a:noFill/>
        </p:spPr>
        <p:txBody>
          <a:bodyPr wrap="square" rtlCol="0">
            <a:spAutoFit/>
          </a:bodyPr>
          <a:lstStyle/>
          <a:p>
            <a:r>
              <a:rPr lang="en-US" sz="1600" dirty="0"/>
              <a:t>https://www.linkedin.com/pulse/infographic-linkedin-skill-endorsements-critical-job-jessica-h-</a:t>
            </a:r>
          </a:p>
        </p:txBody>
      </p:sp>
      <p:pic>
        <p:nvPicPr>
          <p:cNvPr id="6" name="Picture 5">
            <a:extLst>
              <a:ext uri="{FF2B5EF4-FFF2-40B4-BE49-F238E27FC236}">
                <a16:creationId xmlns:a16="http://schemas.microsoft.com/office/drawing/2014/main" id="{B6C96EBE-53B1-441C-A08B-DF622491AA4D}"/>
              </a:ext>
            </a:extLst>
          </p:cNvPr>
          <p:cNvPicPr>
            <a:picLocks noChangeAspect="1"/>
          </p:cNvPicPr>
          <p:nvPr/>
        </p:nvPicPr>
        <p:blipFill>
          <a:blip r:embed="rId3"/>
          <a:stretch>
            <a:fillRect/>
          </a:stretch>
        </p:blipFill>
        <p:spPr>
          <a:xfrm>
            <a:off x="0" y="0"/>
            <a:ext cx="9062462" cy="6431972"/>
          </a:xfrm>
          <a:prstGeom prst="rect">
            <a:avLst/>
          </a:prstGeom>
        </p:spPr>
      </p:pic>
      <p:sp>
        <p:nvSpPr>
          <p:cNvPr id="7" name="TextBox 6">
            <a:extLst>
              <a:ext uri="{FF2B5EF4-FFF2-40B4-BE49-F238E27FC236}">
                <a16:creationId xmlns:a16="http://schemas.microsoft.com/office/drawing/2014/main" id="{76BEADD4-329F-46BC-ACAE-5F106685CA8B}"/>
              </a:ext>
            </a:extLst>
          </p:cNvPr>
          <p:cNvSpPr txBox="1"/>
          <p:nvPr/>
        </p:nvSpPr>
        <p:spPr>
          <a:xfrm>
            <a:off x="9184404" y="2514600"/>
            <a:ext cx="3007596" cy="4555093"/>
          </a:xfrm>
          <a:prstGeom prst="rect">
            <a:avLst/>
          </a:prstGeom>
          <a:noFill/>
        </p:spPr>
        <p:txBody>
          <a:bodyPr wrap="square" rtlCol="0">
            <a:spAutoFit/>
          </a:bodyPr>
          <a:lstStyle/>
          <a:p>
            <a:r>
              <a:rPr lang="en-US" sz="1600" dirty="0"/>
              <a:t>LinkedIn </a:t>
            </a:r>
            <a:r>
              <a:rPr lang="en-US" sz="1600" b="1" dirty="0"/>
              <a:t>101</a:t>
            </a:r>
          </a:p>
          <a:p>
            <a:r>
              <a:rPr lang="en-US" sz="1600" dirty="0"/>
              <a:t>Internal Communications </a:t>
            </a:r>
            <a:r>
              <a:rPr lang="en-US" sz="1600" b="1" dirty="0"/>
              <a:t>187</a:t>
            </a:r>
          </a:p>
          <a:p>
            <a:r>
              <a:rPr lang="en-US" sz="1600" dirty="0"/>
              <a:t>Communication 27 </a:t>
            </a:r>
          </a:p>
          <a:p>
            <a:r>
              <a:rPr lang="en-US" sz="1600" dirty="0"/>
              <a:t>-------------------------------------------</a:t>
            </a:r>
          </a:p>
          <a:p>
            <a:r>
              <a:rPr lang="en-US" sz="1600" dirty="0"/>
              <a:t>Corporate Communications </a:t>
            </a:r>
            <a:r>
              <a:rPr lang="en-US" sz="1600" b="1" dirty="0"/>
              <a:t>224</a:t>
            </a:r>
          </a:p>
          <a:p>
            <a:r>
              <a:rPr lang="en-US" sz="1600" dirty="0"/>
              <a:t>Strategic Communications </a:t>
            </a:r>
            <a:r>
              <a:rPr lang="en-US" sz="1600" b="1" dirty="0"/>
              <a:t>198</a:t>
            </a:r>
          </a:p>
          <a:p>
            <a:r>
              <a:rPr lang="en-US" sz="1600" dirty="0"/>
              <a:t>Social Media Marketing </a:t>
            </a:r>
            <a:r>
              <a:rPr lang="en-US" sz="1600" b="1" dirty="0"/>
              <a:t>132</a:t>
            </a:r>
          </a:p>
          <a:p>
            <a:r>
              <a:rPr lang="en-US" sz="1600" dirty="0"/>
              <a:t>Public Relations </a:t>
            </a:r>
            <a:r>
              <a:rPr lang="en-US" sz="1600" b="1" dirty="0">
                <a:solidFill>
                  <a:srgbClr val="FF0000"/>
                </a:solidFill>
              </a:rPr>
              <a:t>98</a:t>
            </a:r>
          </a:p>
          <a:p>
            <a:r>
              <a:rPr lang="en-US" sz="1600" dirty="0"/>
              <a:t>Digital Marketing 91</a:t>
            </a:r>
          </a:p>
          <a:p>
            <a:r>
              <a:rPr lang="en-US" sz="1600" dirty="0"/>
              <a:t>Social Media 71</a:t>
            </a:r>
          </a:p>
          <a:p>
            <a:r>
              <a:rPr lang="en-US" sz="1600" dirty="0"/>
              <a:t>Crisis Communications 57</a:t>
            </a:r>
          </a:p>
          <a:p>
            <a:r>
              <a:rPr lang="en-US" sz="1600" dirty="0"/>
              <a:t>Leadership 51</a:t>
            </a:r>
          </a:p>
          <a:p>
            <a:r>
              <a:rPr lang="en-US" sz="1600" dirty="0"/>
              <a:t>Newsletters 48</a:t>
            </a:r>
          </a:p>
          <a:p>
            <a:r>
              <a:rPr lang="en-US" sz="1600" dirty="0"/>
              <a:t>Content Writing 35</a:t>
            </a:r>
          </a:p>
          <a:p>
            <a:r>
              <a:rPr lang="en-US" sz="1600" dirty="0"/>
              <a:t>Copywriting 31</a:t>
            </a:r>
          </a:p>
          <a:p>
            <a:r>
              <a:rPr lang="en-US" sz="1600" dirty="0"/>
              <a:t>Strategic </a:t>
            </a:r>
            <a:r>
              <a:rPr lang="en-US" sz="1600" dirty="0" err="1"/>
              <a:t>Comms</a:t>
            </a:r>
            <a:r>
              <a:rPr lang="en-US" sz="1600" dirty="0"/>
              <a:t>. Counsel 23</a:t>
            </a:r>
          </a:p>
          <a:p>
            <a:endParaRPr lang="en-US" sz="1600" dirty="0"/>
          </a:p>
          <a:p>
            <a:endParaRPr lang="en-US" dirty="0"/>
          </a:p>
        </p:txBody>
      </p:sp>
    </p:spTree>
    <p:extLst>
      <p:ext uri="{BB962C8B-B14F-4D97-AF65-F5344CB8AC3E}">
        <p14:creationId xmlns:p14="http://schemas.microsoft.com/office/powerpoint/2010/main" val="17773652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F167461-F314-43EB-A331-EF6C2B94617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6220" y="322119"/>
            <a:ext cx="10988079" cy="5778660"/>
          </a:xfrm>
          <a:prstGeom prst="rect">
            <a:avLst/>
          </a:prstGeom>
          <a:effectLst>
            <a:glow rad="228600">
              <a:schemeClr val="accent2">
                <a:satMod val="175000"/>
                <a:alpha val="40000"/>
              </a:schemeClr>
            </a:glow>
          </a:effectLst>
        </p:spPr>
      </p:pic>
      <p:sp>
        <p:nvSpPr>
          <p:cNvPr id="2" name="TextBox 1">
            <a:extLst>
              <a:ext uri="{FF2B5EF4-FFF2-40B4-BE49-F238E27FC236}">
                <a16:creationId xmlns:a16="http://schemas.microsoft.com/office/drawing/2014/main" id="{8502FC06-37C7-4185-B765-98B75E4C6DEA}"/>
              </a:ext>
            </a:extLst>
          </p:cNvPr>
          <p:cNvSpPr txBox="1"/>
          <p:nvPr/>
        </p:nvSpPr>
        <p:spPr>
          <a:xfrm>
            <a:off x="5718412" y="349127"/>
            <a:ext cx="5825887" cy="5724644"/>
          </a:xfrm>
          <a:prstGeom prst="rect">
            <a:avLst/>
          </a:prstGeom>
          <a:solidFill>
            <a:schemeClr val="bg1"/>
          </a:solidFill>
        </p:spPr>
        <p:txBody>
          <a:bodyPr wrap="square" rtlCol="0">
            <a:spAutoFit/>
          </a:bodyPr>
          <a:lstStyle/>
          <a:p>
            <a:pPr marL="231775" indent="-231775">
              <a:buFont typeface="Arial" panose="020B0604020202020204" pitchFamily="34" charset="0"/>
              <a:buChar char="•"/>
            </a:pPr>
            <a:r>
              <a:rPr lang="en-US" sz="2800" dirty="0"/>
              <a:t>5 MM jobs lost to automation by ’20</a:t>
            </a:r>
          </a:p>
          <a:p>
            <a:pPr marL="231775" indent="-231775">
              <a:buFont typeface="Arial" panose="020B0604020202020204" pitchFamily="34" charset="0"/>
              <a:buChar char="•"/>
            </a:pPr>
            <a:r>
              <a:rPr lang="en-US" sz="2800" dirty="0"/>
              <a:t>Technology &amp; computational thinking</a:t>
            </a:r>
          </a:p>
          <a:p>
            <a:pPr marL="231775" indent="-231775">
              <a:buFont typeface="Arial" panose="020B0604020202020204" pitchFamily="34" charset="0"/>
              <a:buChar char="•"/>
            </a:pPr>
            <a:r>
              <a:rPr lang="en-US" sz="2800" dirty="0"/>
              <a:t>Caregiving</a:t>
            </a:r>
          </a:p>
          <a:p>
            <a:pPr marL="231775" indent="-231775">
              <a:buFont typeface="Arial" panose="020B0604020202020204" pitchFamily="34" charset="0"/>
              <a:buChar char="•"/>
            </a:pPr>
            <a:r>
              <a:rPr lang="en-US" sz="2800" dirty="0"/>
              <a:t>Social intel. &amp; new-media literacy</a:t>
            </a:r>
          </a:p>
          <a:p>
            <a:pPr marL="231775" indent="-231775">
              <a:buFont typeface="Arial" panose="020B0604020202020204" pitchFamily="34" charset="0"/>
              <a:buChar char="•"/>
            </a:pPr>
            <a:r>
              <a:rPr lang="en-US" sz="2800" dirty="0"/>
              <a:t>Lifelong learning (&gt;micro-boredom)</a:t>
            </a:r>
          </a:p>
          <a:p>
            <a:pPr marL="231775" indent="-231775">
              <a:buFont typeface="Arial" panose="020B0604020202020204" pitchFamily="34" charset="0"/>
              <a:buChar char="•"/>
            </a:pPr>
            <a:r>
              <a:rPr lang="en-US" sz="2800" dirty="0"/>
              <a:t>Adaptability &amp; business acumen</a:t>
            </a:r>
          </a:p>
          <a:p>
            <a:r>
              <a:rPr lang="en-US" dirty="0"/>
              <a:t>Genetic Counselor…Data Detective…Bring Your Own IT Facilitator…Ethical Sourcing Manager…AI Business Development Manager…Master of Edge Computing…Walker/Talker…Fitness Commitment Counselor</a:t>
            </a:r>
          </a:p>
          <a:p>
            <a:r>
              <a:rPr lang="en-US" dirty="0"/>
              <a:t>AI-Assisted Healthcare Technician…Cyber City Analyst…Genomic Portfolio Director…Man-Machine Teaming Manager…Financial Wellness Coach…Digital Tailor…Chief Trust Officer…Quantum Machine Learning Analyst</a:t>
            </a:r>
          </a:p>
          <a:p>
            <a:r>
              <a:rPr lang="en-US" b="1" dirty="0"/>
              <a:t>Next 10 yrs.</a:t>
            </a:r>
            <a:r>
              <a:rPr lang="en-US" dirty="0"/>
              <a:t>: Virtual Store Sherpa, Personal Data Broker, Personal Memory Curator, Augmented Reality Journey Builder, Highway Controller, Genetic Diversity Officer</a:t>
            </a:r>
            <a:endParaRPr lang="en-US" sz="2800" dirty="0"/>
          </a:p>
        </p:txBody>
      </p:sp>
      <p:sp>
        <p:nvSpPr>
          <p:cNvPr id="3" name="TextBox 2">
            <a:extLst>
              <a:ext uri="{FF2B5EF4-FFF2-40B4-BE49-F238E27FC236}">
                <a16:creationId xmlns:a16="http://schemas.microsoft.com/office/drawing/2014/main" id="{57E05926-80FC-4138-AD02-29E0C8B4B023}"/>
              </a:ext>
            </a:extLst>
          </p:cNvPr>
          <p:cNvSpPr txBox="1"/>
          <p:nvPr/>
        </p:nvSpPr>
        <p:spPr>
          <a:xfrm>
            <a:off x="3903260" y="6100779"/>
            <a:ext cx="7641039" cy="369332"/>
          </a:xfrm>
          <a:prstGeom prst="rect">
            <a:avLst/>
          </a:prstGeom>
          <a:noFill/>
        </p:spPr>
        <p:txBody>
          <a:bodyPr wrap="square" rtlCol="0">
            <a:spAutoFit/>
          </a:bodyPr>
          <a:lstStyle/>
          <a:p>
            <a:r>
              <a:rPr lang="en-US" i="1" dirty="0">
                <a:solidFill>
                  <a:schemeClr val="bg1">
                    <a:lumMod val="50000"/>
                  </a:schemeClr>
                </a:solidFill>
              </a:rPr>
              <a:t>https://www.techrepublic.com/article/21-weird-tech-job-titles-of-the-future/</a:t>
            </a:r>
          </a:p>
        </p:txBody>
      </p:sp>
    </p:spTree>
    <p:extLst>
      <p:ext uri="{BB962C8B-B14F-4D97-AF65-F5344CB8AC3E}">
        <p14:creationId xmlns:p14="http://schemas.microsoft.com/office/powerpoint/2010/main" val="33460387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6B80027-D24C-4AC3-B762-905A0B8122A6}"/>
              </a:ext>
            </a:extLst>
          </p:cNvPr>
          <p:cNvSpPr txBox="1"/>
          <p:nvPr/>
        </p:nvSpPr>
        <p:spPr>
          <a:xfrm>
            <a:off x="6604000" y="406399"/>
            <a:ext cx="5003800" cy="2800767"/>
          </a:xfrm>
          <a:prstGeom prst="rect">
            <a:avLst/>
          </a:prstGeom>
          <a:noFill/>
        </p:spPr>
        <p:txBody>
          <a:bodyPr wrap="square" rtlCol="0">
            <a:spAutoFit/>
          </a:bodyPr>
          <a:lstStyle/>
          <a:p>
            <a:pPr algn="ctr"/>
            <a:r>
              <a:rPr lang="en-US" sz="8800" b="1" dirty="0">
                <a:latin typeface="Rockwell Condensed" panose="02060603050405020104" pitchFamily="18" charset="0"/>
              </a:rPr>
              <a:t>THE GREAT 28</a:t>
            </a:r>
          </a:p>
        </p:txBody>
      </p:sp>
      <p:pic>
        <p:nvPicPr>
          <p:cNvPr id="17410" name="Picture 2" descr="Image result for the great 28">
            <a:extLst>
              <a:ext uri="{FF2B5EF4-FFF2-40B4-BE49-F238E27FC236}">
                <a16:creationId xmlns:a16="http://schemas.microsoft.com/office/drawing/2014/main" id="{E9A59BCC-2313-4DBD-BA0C-4FA8DEB5012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487"/>
            <a:ext cx="2857500" cy="2857500"/>
          </a:xfrm>
          <a:prstGeom prst="rect">
            <a:avLst/>
          </a:prstGeom>
          <a:noFill/>
          <a:extLst>
            <a:ext uri="{909E8E84-426E-40DD-AFC4-6F175D3DCCD1}">
              <a14:hiddenFill xmlns:a14="http://schemas.microsoft.com/office/drawing/2010/main">
                <a:solidFill>
                  <a:srgbClr val="FFFFFF"/>
                </a:solidFill>
              </a14:hiddenFill>
            </a:ext>
          </a:extLst>
        </p:spPr>
      </p:pic>
      <p:pic>
        <p:nvPicPr>
          <p:cNvPr id="17412" name="Picture 4" descr="Image result for the great 28">
            <a:extLst>
              <a:ext uri="{FF2B5EF4-FFF2-40B4-BE49-F238E27FC236}">
                <a16:creationId xmlns:a16="http://schemas.microsoft.com/office/drawing/2014/main" id="{C160C8B9-56E4-44EC-BD72-033598BF81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8142" y="2182053"/>
            <a:ext cx="4762500" cy="4057650"/>
          </a:xfrm>
          <a:prstGeom prst="rect">
            <a:avLst/>
          </a:prstGeom>
          <a:noFill/>
          <a:extLst>
            <a:ext uri="{909E8E84-426E-40DD-AFC4-6F175D3DCCD1}">
              <a14:hiddenFill xmlns:a14="http://schemas.microsoft.com/office/drawing/2010/main">
                <a:solidFill>
                  <a:srgbClr val="FFFFFF"/>
                </a:solidFill>
              </a14:hiddenFill>
            </a:ext>
          </a:extLst>
        </p:spPr>
      </p:pic>
      <p:pic>
        <p:nvPicPr>
          <p:cNvPr id="17414" name="Picture 6" descr="Image result for 28">
            <a:extLst>
              <a:ext uri="{FF2B5EF4-FFF2-40B4-BE49-F238E27FC236}">
                <a16:creationId xmlns:a16="http://schemas.microsoft.com/office/drawing/2014/main" id="{1B406595-E541-44CA-A75B-69C9194AB31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49166" y="2978497"/>
            <a:ext cx="4595467" cy="3446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48696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37160"/>
            <a:ext cx="10515600" cy="6400800"/>
          </a:xfrm>
        </p:spPr>
        <p:txBody>
          <a:bodyPr>
            <a:normAutofit lnSpcReduction="10000"/>
          </a:bodyPr>
          <a:lstStyle/>
          <a:p>
            <a:pPr marL="517525" indent="-517525">
              <a:buFont typeface="+mj-lt"/>
              <a:buAutoNum type="arabicPeriod"/>
            </a:pPr>
            <a:r>
              <a:rPr lang="en-US" dirty="0"/>
              <a:t>No custom URL </a:t>
            </a:r>
          </a:p>
          <a:p>
            <a:pPr marL="517525" indent="-517525">
              <a:buFont typeface="+mj-lt"/>
              <a:buAutoNum type="arabicPeriod"/>
            </a:pPr>
            <a:r>
              <a:rPr lang="en-US" dirty="0"/>
              <a:t>Duplicate profiles </a:t>
            </a:r>
          </a:p>
          <a:p>
            <a:pPr marL="517525" indent="-517525">
              <a:buFont typeface="+mj-lt"/>
              <a:buAutoNum type="arabicPeriod"/>
            </a:pPr>
            <a:r>
              <a:rPr lang="en-US" dirty="0"/>
              <a:t>Default background image</a:t>
            </a:r>
          </a:p>
          <a:p>
            <a:pPr marL="517525" indent="-517525">
              <a:buFont typeface="+mj-lt"/>
              <a:buAutoNum type="arabicPeriod"/>
            </a:pPr>
            <a:r>
              <a:rPr lang="en-US" dirty="0"/>
              <a:t>No activity</a:t>
            </a:r>
          </a:p>
          <a:p>
            <a:pPr marL="517525" indent="-517525">
              <a:buFont typeface="+mj-lt"/>
              <a:buAutoNum type="arabicPeriod"/>
            </a:pPr>
            <a:r>
              <a:rPr lang="en-US" dirty="0"/>
              <a:t>Amateur portrait </a:t>
            </a:r>
          </a:p>
          <a:p>
            <a:pPr marL="517525" indent="-517525">
              <a:buFont typeface="+mj-lt"/>
              <a:buAutoNum type="arabicPeriod"/>
            </a:pPr>
            <a:r>
              <a:rPr lang="en-US" dirty="0"/>
              <a:t>Default (unbranded) headline</a:t>
            </a:r>
          </a:p>
          <a:p>
            <a:pPr marL="517525" indent="-517525">
              <a:buFont typeface="+mj-lt"/>
              <a:buAutoNum type="arabicPeriod"/>
            </a:pPr>
            <a:r>
              <a:rPr lang="en-US" dirty="0"/>
              <a:t>Default (unbranded) “intro”</a:t>
            </a:r>
            <a:endParaRPr lang="en-US" i="1" dirty="0"/>
          </a:p>
          <a:p>
            <a:pPr marL="517525" indent="-517525">
              <a:buFont typeface="+mj-lt"/>
              <a:buAutoNum type="arabicPeriod"/>
            </a:pPr>
            <a:r>
              <a:rPr lang="en-US" dirty="0"/>
              <a:t>Few or no visuals / media</a:t>
            </a:r>
          </a:p>
          <a:p>
            <a:pPr marL="517525" indent="-517525">
              <a:buFont typeface="+mj-lt"/>
              <a:buAutoNum type="arabicPeriod"/>
            </a:pPr>
            <a:r>
              <a:rPr lang="en-US" dirty="0"/>
              <a:t>Summary not “chunked” / scannable </a:t>
            </a:r>
          </a:p>
          <a:p>
            <a:pPr marL="517525" indent="-517525">
              <a:buFont typeface="+mj-lt"/>
              <a:buAutoNum type="arabicPeriod"/>
            </a:pPr>
            <a:r>
              <a:rPr lang="en-US" dirty="0"/>
              <a:t>Little or no contact info. on first screen</a:t>
            </a:r>
          </a:p>
          <a:p>
            <a:pPr marL="517525" indent="-517525">
              <a:buFont typeface="+mj-lt"/>
              <a:buAutoNum type="arabicPeriod"/>
            </a:pPr>
            <a:r>
              <a:rPr lang="en-US" dirty="0"/>
              <a:t>Skills / endorsement #’s low</a:t>
            </a:r>
          </a:p>
          <a:p>
            <a:pPr marL="517525" indent="-517525">
              <a:buFont typeface="+mj-lt"/>
              <a:buAutoNum type="arabicPeriod"/>
            </a:pPr>
            <a:r>
              <a:rPr lang="en-US" dirty="0"/>
              <a:t>Recommendations old, few, unbalanced</a:t>
            </a:r>
          </a:p>
          <a:p>
            <a:pPr marL="517525" indent="-517525">
              <a:buFont typeface="+mj-lt"/>
              <a:buAutoNum type="arabicPeriod"/>
            </a:pPr>
            <a:r>
              <a:rPr lang="en-US" dirty="0"/>
              <a:t>Summary lacking recent details (#’s)</a:t>
            </a:r>
          </a:p>
          <a:p>
            <a:pPr marL="400050" indent="-400050">
              <a:buFont typeface="+mj-lt"/>
              <a:buAutoNum type="arabicPeriod"/>
            </a:pPr>
            <a:endParaRPr lang="en-US" sz="2000" dirty="0"/>
          </a:p>
          <a:p>
            <a:pPr marL="400050" indent="-400050">
              <a:buFont typeface="+mj-lt"/>
              <a:buAutoNum type="arabicPeriod"/>
            </a:pPr>
            <a:endParaRPr lang="en-US" sz="2000" dirty="0"/>
          </a:p>
        </p:txBody>
      </p:sp>
    </p:spTree>
    <p:extLst>
      <p:ext uri="{BB962C8B-B14F-4D97-AF65-F5344CB8AC3E}">
        <p14:creationId xmlns:p14="http://schemas.microsoft.com/office/powerpoint/2010/main" val="236291588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37160"/>
            <a:ext cx="10957560" cy="6400800"/>
          </a:xfrm>
        </p:spPr>
        <p:txBody>
          <a:bodyPr>
            <a:normAutofit/>
          </a:bodyPr>
          <a:lstStyle/>
          <a:p>
            <a:pPr marL="457200" indent="-457200">
              <a:buFont typeface="+mj-lt"/>
              <a:buAutoNum type="arabicPeriod" startAt="14"/>
            </a:pPr>
            <a:r>
              <a:rPr lang="en-US" sz="2000" dirty="0"/>
              <a:t>B.S. &amp; buzzwords (unprovable, self-delusional conversation killers)</a:t>
            </a:r>
          </a:p>
          <a:p>
            <a:pPr marL="457200" indent="-457200">
              <a:buFont typeface="+mj-lt"/>
              <a:buAutoNum type="arabicPeriod" startAt="14"/>
            </a:pPr>
            <a:r>
              <a:rPr lang="en-US" sz="2000" dirty="0"/>
              <a:t>Experiences lacking and/or task-oriented rather than achievement-oriented</a:t>
            </a:r>
          </a:p>
          <a:p>
            <a:pPr marL="457200" indent="-457200">
              <a:buFont typeface="+mj-lt"/>
              <a:buAutoNum type="arabicPeriod" startAt="14"/>
            </a:pPr>
            <a:r>
              <a:rPr lang="en-US" sz="2000" dirty="0"/>
              <a:t>“Hiccups” and non/counter-progressions (unexplained gaps, timing, transitions, hops, </a:t>
            </a:r>
            <a:r>
              <a:rPr lang="en-US" sz="2000" dirty="0">
                <a:cs typeface="Lucida Sans Unicode" panose="020B0602030504020204" pitchFamily="34" charset="0"/>
              </a:rPr>
              <a:t>180</a:t>
            </a:r>
            <a:r>
              <a:rPr lang="en-US" sz="2000" dirty="0">
                <a:latin typeface="Lucida Sans Unicode" panose="020B0602030504020204" pitchFamily="34" charset="0"/>
                <a:cs typeface="Lucida Sans Unicode" panose="020B0602030504020204" pitchFamily="34" charset="0"/>
              </a:rPr>
              <a:t>°</a:t>
            </a:r>
            <a:r>
              <a:rPr lang="en-US" sz="2000" dirty="0">
                <a:cs typeface="Lucida Sans Unicode" panose="020B0602030504020204" pitchFamily="34" charset="0"/>
              </a:rPr>
              <a:t> turns)</a:t>
            </a:r>
            <a:endParaRPr lang="en-US" sz="2000" dirty="0"/>
          </a:p>
          <a:p>
            <a:pPr marL="457200" indent="-457200">
              <a:buFont typeface="+mj-lt"/>
              <a:buAutoNum type="arabicPeriod" startAt="14"/>
            </a:pPr>
            <a:r>
              <a:rPr lang="en-US" sz="2000" dirty="0"/>
              <a:t>“Distractions” (duplications, typos, over-sharing, irrelevancy)</a:t>
            </a:r>
          </a:p>
          <a:p>
            <a:pPr marL="457200" indent="-457200">
              <a:buFont typeface="+mj-lt"/>
              <a:buAutoNum type="arabicPeriod" startAt="14"/>
            </a:pPr>
            <a:r>
              <a:rPr lang="en-US" sz="2000" dirty="0"/>
              <a:t>“Buried ledes” (e.g., great “testimonial” </a:t>
            </a:r>
            <a:r>
              <a:rPr lang="en-US" sz="2000" dirty="0" err="1"/>
              <a:t>reco</a:t>
            </a:r>
            <a:r>
              <a:rPr lang="en-US" sz="2000" dirty="0"/>
              <a:t>. language not on 1</a:t>
            </a:r>
            <a:r>
              <a:rPr lang="en-US" sz="2000" baseline="30000" dirty="0"/>
              <a:t>st</a:t>
            </a:r>
            <a:r>
              <a:rPr lang="en-US" sz="2000" dirty="0"/>
              <a:t> screen)</a:t>
            </a:r>
          </a:p>
          <a:p>
            <a:pPr marL="457200" indent="-457200">
              <a:buFont typeface="+mj-lt"/>
              <a:buAutoNum type="arabicPeriod" startAt="14"/>
            </a:pPr>
            <a:r>
              <a:rPr lang="en-US" sz="2000" dirty="0"/>
              <a:t>Keyword dilution / relegation (e.g., certifications, key projects not on 1</a:t>
            </a:r>
            <a:r>
              <a:rPr lang="en-US" sz="2000" baseline="30000" dirty="0"/>
              <a:t>st</a:t>
            </a:r>
            <a:r>
              <a:rPr lang="en-US" sz="2000" dirty="0"/>
              <a:t> screen)</a:t>
            </a:r>
          </a:p>
          <a:p>
            <a:pPr marL="457200" indent="-457200">
              <a:buFont typeface="+mj-lt"/>
              <a:buAutoNum type="arabicPeriod" startAt="14"/>
            </a:pPr>
            <a:r>
              <a:rPr lang="en-US" sz="2000" dirty="0"/>
              <a:t>“Dead letters office” (e.g., too few / too old posts and follow-ups to likes, comments, shares)</a:t>
            </a:r>
          </a:p>
          <a:p>
            <a:pPr marL="457200" indent="-457200">
              <a:buFont typeface="+mj-lt"/>
              <a:buAutoNum type="arabicPeriod" startAt="14"/>
            </a:pPr>
            <a:r>
              <a:rPr lang="en-US" sz="2000" dirty="0"/>
              <a:t>“Walls of text” (e.g., undifferentiated by ALLCAPS SUBHEADS, line breaks, wingdings/webdings, etc.)</a:t>
            </a:r>
          </a:p>
          <a:p>
            <a:pPr marL="457200" indent="-457200">
              <a:buFont typeface="+mj-lt"/>
              <a:buAutoNum type="arabicPeriod" startAt="14"/>
            </a:pPr>
            <a:r>
              <a:rPr lang="en-US" sz="2000" dirty="0"/>
              <a:t>“Mystery achievements” (e.g., </a:t>
            </a:r>
            <a:r>
              <a:rPr lang="en-US" sz="2000" b="1" dirty="0"/>
              <a:t>unexplained</a:t>
            </a:r>
            <a:r>
              <a:rPr lang="en-US" sz="2000" dirty="0"/>
              <a:t> education/courses, awards/honors, pubs, patents)</a:t>
            </a:r>
          </a:p>
          <a:p>
            <a:pPr marL="457200" indent="-457200">
              <a:buFont typeface="+mj-lt"/>
              <a:buAutoNum type="arabicPeriod" startAt="14"/>
            </a:pPr>
            <a:r>
              <a:rPr lang="en-US" sz="2000" dirty="0"/>
              <a:t>Industry / location / etc., too broad (disregarded because too hard to categorize)</a:t>
            </a:r>
          </a:p>
          <a:p>
            <a:pPr marL="457200" indent="-457200">
              <a:buFont typeface="+mj-lt"/>
              <a:buAutoNum type="arabicPeriod" startAt="14"/>
            </a:pPr>
            <a:r>
              <a:rPr lang="en-US" sz="2000" dirty="0"/>
              <a:t>Ungrouped series of short-term positions (common thread, vs. “hobo” vagabond / transient)</a:t>
            </a:r>
          </a:p>
          <a:p>
            <a:pPr marL="457200" indent="-457200">
              <a:buFont typeface="+mj-lt"/>
              <a:buAutoNum type="arabicPeriod" startAt="14"/>
            </a:pPr>
            <a:r>
              <a:rPr lang="en-US" sz="2000" dirty="0"/>
              <a:t>“Mystery links” (e.g., descriptive language (context) missing or not “curated”</a:t>
            </a:r>
          </a:p>
          <a:p>
            <a:pPr marL="457200" indent="-457200">
              <a:buFont typeface="+mj-lt"/>
              <a:buAutoNum type="arabicPeriod" startAt="14"/>
            </a:pPr>
            <a:r>
              <a:rPr lang="en-US" sz="2000" dirty="0"/>
              <a:t>“Bullet bulletins” (conversation-killers; too many, too old, or too few; prioritize and synthesize)</a:t>
            </a:r>
          </a:p>
          <a:p>
            <a:pPr marL="457200" indent="-457200">
              <a:buFont typeface="+mj-lt"/>
              <a:buAutoNum type="arabicPeriod" startAt="14"/>
            </a:pPr>
            <a:r>
              <a:rPr lang="en-US" sz="2000" dirty="0"/>
              <a:t>“Dusty old trophies” (e.g., droning on re: experience &gt;15 years (explain education / experience gap)</a:t>
            </a:r>
          </a:p>
          <a:p>
            <a:pPr marL="457200" indent="-457200">
              <a:buFont typeface="+mj-lt"/>
              <a:buAutoNum type="arabicPeriod" startAt="14"/>
            </a:pPr>
            <a:r>
              <a:rPr lang="en-US" sz="2000" b="1" dirty="0">
                <a:solidFill>
                  <a:srgbClr val="FF0000"/>
                </a:solidFill>
              </a:rPr>
              <a:t>Relationship avoidance: “FACE TO FACE” (F2F) is Your Ultimate &amp; Ongoing Goal (“Conversion”)</a:t>
            </a:r>
          </a:p>
          <a:p>
            <a:pPr marL="400050" indent="-400050">
              <a:buFont typeface="+mj-lt"/>
              <a:buAutoNum type="arabicPeriod" startAt="14"/>
            </a:pPr>
            <a:endParaRPr lang="en-US" sz="2000" dirty="0"/>
          </a:p>
          <a:p>
            <a:pPr marL="400050" indent="-400050">
              <a:buFont typeface="+mj-lt"/>
              <a:buAutoNum type="arabicPeriod" startAt="14"/>
            </a:pPr>
            <a:endParaRPr lang="en-US" sz="2000" dirty="0"/>
          </a:p>
        </p:txBody>
      </p:sp>
    </p:spTree>
    <p:extLst>
      <p:ext uri="{BB962C8B-B14F-4D97-AF65-F5344CB8AC3E}">
        <p14:creationId xmlns:p14="http://schemas.microsoft.com/office/powerpoint/2010/main" val="30132953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6B80027-D24C-4AC3-B762-905A0B8122A6}"/>
              </a:ext>
            </a:extLst>
          </p:cNvPr>
          <p:cNvSpPr txBox="1"/>
          <p:nvPr/>
        </p:nvSpPr>
        <p:spPr>
          <a:xfrm>
            <a:off x="7089912" y="406399"/>
            <a:ext cx="4517887" cy="1446550"/>
          </a:xfrm>
          <a:prstGeom prst="rect">
            <a:avLst/>
          </a:prstGeom>
          <a:noFill/>
        </p:spPr>
        <p:txBody>
          <a:bodyPr wrap="square" rtlCol="0">
            <a:spAutoFit/>
          </a:bodyPr>
          <a:lstStyle/>
          <a:p>
            <a:pPr algn="ctr"/>
            <a:r>
              <a:rPr lang="en-US" sz="8800" b="1" dirty="0">
                <a:latin typeface="Rockwell Condensed" panose="02060603050405020104" pitchFamily="18" charset="0"/>
              </a:rPr>
              <a:t>10 BEES</a:t>
            </a:r>
          </a:p>
        </p:txBody>
      </p:sp>
      <p:pic>
        <p:nvPicPr>
          <p:cNvPr id="6146" name="Picture 2" descr="Image result for 10 bees">
            <a:extLst>
              <a:ext uri="{FF2B5EF4-FFF2-40B4-BE49-F238E27FC236}">
                <a16:creationId xmlns:a16="http://schemas.microsoft.com/office/drawing/2014/main" id="{6D3C65B3-CF9B-458D-8F7E-7B8D849591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9576" y="121203"/>
            <a:ext cx="6247572" cy="62475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48610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http://cdn.playbuzz.com/cdn/fa468afa-cb34-4116-8ce0-d7e9c2f72ca0/db375465-e6f0-4123-b59b-65bbd68378b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52355" y="1164212"/>
            <a:ext cx="2739304" cy="165855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838200" y="171641"/>
            <a:ext cx="10515600" cy="1325563"/>
          </a:xfrm>
        </p:spPr>
        <p:txBody>
          <a:bodyPr/>
          <a:lstStyle/>
          <a:p>
            <a:r>
              <a:rPr lang="en-US" dirty="0"/>
              <a:t>Why Your LinkedIn “Presence” </a:t>
            </a:r>
            <a:r>
              <a:rPr lang="en-US" i="1" dirty="0">
                <a:solidFill>
                  <a:srgbClr val="C00000"/>
                </a:solidFill>
              </a:rPr>
              <a:t>Sting</a:t>
            </a:r>
            <a:r>
              <a:rPr lang="en-US" dirty="0"/>
              <a:t>-x</a:t>
            </a:r>
            <a:endParaRPr lang="en-US" sz="3600" b="0" i="1" dirty="0"/>
          </a:p>
        </p:txBody>
      </p:sp>
      <p:sp>
        <p:nvSpPr>
          <p:cNvPr id="3" name="Content Placeholder 2"/>
          <p:cNvSpPr>
            <a:spLocks noGrp="1"/>
          </p:cNvSpPr>
          <p:nvPr>
            <p:ph idx="1"/>
          </p:nvPr>
        </p:nvSpPr>
        <p:spPr>
          <a:xfrm>
            <a:off x="838200" y="1497204"/>
            <a:ext cx="10515600" cy="4679759"/>
          </a:xfrm>
        </p:spPr>
        <p:txBody>
          <a:bodyPr>
            <a:normAutofit lnSpcReduction="10000"/>
          </a:bodyPr>
          <a:lstStyle/>
          <a:p>
            <a:pPr marL="514350" indent="-514350">
              <a:buFont typeface="+mj-lt"/>
              <a:buAutoNum type="arabicPeriod"/>
            </a:pPr>
            <a:r>
              <a:rPr lang="en-US" b="1" dirty="0"/>
              <a:t>Be Found</a:t>
            </a:r>
            <a:r>
              <a:rPr lang="en-US" dirty="0"/>
              <a:t> </a:t>
            </a:r>
          </a:p>
          <a:p>
            <a:pPr marL="514350" indent="-514350">
              <a:buFont typeface="+mj-lt"/>
              <a:buAutoNum type="arabicPeriod"/>
            </a:pPr>
            <a:r>
              <a:rPr lang="en-US" b="1" dirty="0"/>
              <a:t>Be Known</a:t>
            </a:r>
          </a:p>
          <a:p>
            <a:pPr marL="514350" indent="-514350">
              <a:buFont typeface="+mj-lt"/>
              <a:buAutoNum type="arabicPeriod"/>
            </a:pPr>
            <a:r>
              <a:rPr lang="en-US" b="1" dirty="0"/>
              <a:t>Be Liked </a:t>
            </a:r>
            <a:r>
              <a:rPr lang="en-US" sz="2000" i="1" dirty="0"/>
              <a:t>(personality)</a:t>
            </a:r>
          </a:p>
          <a:p>
            <a:pPr marL="514350" indent="-514350">
              <a:buFont typeface="+mj-lt"/>
              <a:buAutoNum type="arabicPeriod"/>
            </a:pPr>
            <a:r>
              <a:rPr lang="en-US" b="1" dirty="0"/>
              <a:t>Be Trusted </a:t>
            </a:r>
            <a:r>
              <a:rPr lang="en-US" sz="2000" i="1" dirty="0"/>
              <a:t>(credibility, brand consistency)</a:t>
            </a:r>
          </a:p>
          <a:p>
            <a:pPr marL="514350" indent="-514350">
              <a:buFont typeface="+mj-lt"/>
              <a:buAutoNum type="arabicPeriod"/>
            </a:pPr>
            <a:r>
              <a:rPr lang="en-US" b="1" dirty="0"/>
              <a:t>Be Recommended/Referred</a:t>
            </a:r>
            <a:endParaRPr lang="en-US" dirty="0"/>
          </a:p>
          <a:p>
            <a:pPr marL="514350" indent="-514350">
              <a:buFont typeface="+mj-lt"/>
              <a:buAutoNum type="arabicPeriod"/>
            </a:pPr>
            <a:r>
              <a:rPr lang="en-US" b="1" dirty="0"/>
              <a:t>Be Accessible </a:t>
            </a:r>
            <a:r>
              <a:rPr lang="en-US" sz="2000" i="1" dirty="0"/>
              <a:t>(multiple contact points)</a:t>
            </a:r>
          </a:p>
          <a:p>
            <a:pPr marL="514350" indent="-514350">
              <a:buFont typeface="+mj-lt"/>
              <a:buAutoNum type="arabicPeriod"/>
            </a:pPr>
            <a:r>
              <a:rPr lang="en-US" b="1" dirty="0"/>
              <a:t>Be Active </a:t>
            </a:r>
            <a:r>
              <a:rPr lang="en-US" sz="2000" i="1" dirty="0"/>
              <a:t>(participant, as opposed to passive observer)</a:t>
            </a:r>
          </a:p>
          <a:p>
            <a:pPr marL="514350" indent="-514350">
              <a:buFont typeface="+mj-lt"/>
              <a:buAutoNum type="arabicPeriod"/>
            </a:pPr>
            <a:r>
              <a:rPr lang="en-US" b="1" dirty="0"/>
              <a:t>Be Giving/Gracious </a:t>
            </a:r>
            <a:r>
              <a:rPr lang="en-US" sz="2000" i="1" dirty="0"/>
              <a:t>(win-win)</a:t>
            </a:r>
          </a:p>
          <a:p>
            <a:pPr marL="514350" indent="-514350">
              <a:buFont typeface="+mj-lt"/>
              <a:buAutoNum type="arabicPeriod"/>
            </a:pPr>
            <a:r>
              <a:rPr lang="en-US" b="1" dirty="0"/>
              <a:t>Be Succinct </a:t>
            </a:r>
            <a:r>
              <a:rPr lang="en-US" sz="2000" i="1" dirty="0"/>
              <a:t>(“be brief, be brilliant, be gone”)</a:t>
            </a:r>
          </a:p>
          <a:p>
            <a:pPr marL="514350" indent="-514350">
              <a:buFont typeface="+mj-lt"/>
              <a:buAutoNum type="arabicPeriod"/>
            </a:pPr>
            <a:r>
              <a:rPr lang="en-US" b="1" dirty="0"/>
              <a:t>Be </a:t>
            </a:r>
            <a:r>
              <a:rPr lang="en-US" b="1" i="1" dirty="0"/>
              <a:t>You</a:t>
            </a:r>
            <a:r>
              <a:rPr lang="en-US" b="1" dirty="0"/>
              <a:t> </a:t>
            </a:r>
            <a:r>
              <a:rPr lang="en-US" sz="2000" i="1" dirty="0"/>
              <a:t>(real, genuine/authentic, interesting/engaging)</a:t>
            </a:r>
            <a:endParaRPr lang="en-US" b="1" dirty="0"/>
          </a:p>
        </p:txBody>
      </p:sp>
      <p:pic>
        <p:nvPicPr>
          <p:cNvPr id="2050" name="Picture 2" descr="Image result for know like trus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87786" y="1497204"/>
            <a:ext cx="5905500" cy="282892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7935793" y="5051527"/>
            <a:ext cx="3938155" cy="1200329"/>
          </a:xfrm>
          <a:prstGeom prst="rect">
            <a:avLst/>
          </a:prstGeom>
          <a:noFill/>
        </p:spPr>
        <p:txBody>
          <a:bodyPr wrap="square" rtlCol="0">
            <a:spAutoFit/>
          </a:bodyPr>
          <a:lstStyle/>
          <a:p>
            <a:r>
              <a:rPr lang="en-US" sz="1200" i="1" dirty="0">
                <a:solidFill>
                  <a:schemeClr val="bg1">
                    <a:lumMod val="50000"/>
                  </a:schemeClr>
                </a:solidFill>
              </a:rPr>
              <a:t>Sources: </a:t>
            </a:r>
            <a:r>
              <a:rPr lang="en-US" sz="1200" i="1" dirty="0">
                <a:solidFill>
                  <a:schemeClr val="bg1">
                    <a:lumMod val="50000"/>
                  </a:schemeClr>
                </a:solidFill>
                <a:hlinkClick r:id="rId4"/>
              </a:rPr>
              <a:t>http://internet-marketing-success-pro.com/build-maintain-and-protect-your-authority-visibility-credentials-and-credibility-on-the-web-in-online-marketing/</a:t>
            </a:r>
            <a:r>
              <a:rPr lang="en-US" sz="1200" i="1" dirty="0">
                <a:solidFill>
                  <a:schemeClr val="bg1">
                    <a:lumMod val="50000"/>
                  </a:schemeClr>
                </a:solidFill>
              </a:rPr>
              <a:t>; </a:t>
            </a:r>
            <a:r>
              <a:rPr lang="en-US" sz="1200" i="1" dirty="0">
                <a:solidFill>
                  <a:schemeClr val="bg1">
                    <a:lumMod val="50000"/>
                  </a:schemeClr>
                </a:solidFill>
                <a:hlinkClick r:id="rId5"/>
              </a:rPr>
              <a:t>http://cdn.playbuzz.com/cdn/fa468afa-cb34-4116-8ce0-d7e9c2f72ca0/db375465-e6f0-4123-b59b-65bbd68378b6.jpg</a:t>
            </a:r>
            <a:r>
              <a:rPr lang="en-US" sz="1200" i="1" dirty="0">
                <a:solidFill>
                  <a:schemeClr val="bg1">
                    <a:lumMod val="50000"/>
                  </a:schemeClr>
                </a:solidFill>
              </a:rPr>
              <a:t> </a:t>
            </a:r>
          </a:p>
        </p:txBody>
      </p:sp>
    </p:spTree>
    <p:extLst>
      <p:ext uri="{BB962C8B-B14F-4D97-AF65-F5344CB8AC3E}">
        <p14:creationId xmlns:p14="http://schemas.microsoft.com/office/powerpoint/2010/main" val="381642876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Image result for LinkedIn guru">
            <a:extLst>
              <a:ext uri="{FF2B5EF4-FFF2-40B4-BE49-F238E27FC236}">
                <a16:creationId xmlns:a16="http://schemas.microsoft.com/office/drawing/2014/main" id="{3B59C566-660F-4DC2-A3B5-93734F2DDB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8764105" cy="492980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86B80027-D24C-4AC3-B762-905A0B8122A6}"/>
              </a:ext>
            </a:extLst>
          </p:cNvPr>
          <p:cNvSpPr txBox="1"/>
          <p:nvPr/>
        </p:nvSpPr>
        <p:spPr>
          <a:xfrm>
            <a:off x="6604000" y="406399"/>
            <a:ext cx="5003800" cy="2800767"/>
          </a:xfrm>
          <a:prstGeom prst="rect">
            <a:avLst/>
          </a:prstGeom>
          <a:noFill/>
        </p:spPr>
        <p:txBody>
          <a:bodyPr wrap="square" rtlCol="0">
            <a:spAutoFit/>
          </a:bodyPr>
          <a:lstStyle/>
          <a:p>
            <a:pPr algn="ctr"/>
            <a:r>
              <a:rPr lang="en-US" sz="8800" b="1" dirty="0">
                <a:latin typeface="Rockwell Condensed" panose="02060603050405020104" pitchFamily="18" charset="0"/>
              </a:rPr>
              <a:t>LI GURU TOUR</a:t>
            </a:r>
          </a:p>
        </p:txBody>
      </p:sp>
    </p:spTree>
    <p:extLst>
      <p:ext uri="{BB962C8B-B14F-4D97-AF65-F5344CB8AC3E}">
        <p14:creationId xmlns:p14="http://schemas.microsoft.com/office/powerpoint/2010/main" val="262666825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B072646-0746-4DDB-B237-F3A61984EC18}"/>
              </a:ext>
            </a:extLst>
          </p:cNvPr>
          <p:cNvPicPr>
            <a:picLocks noChangeAspect="1"/>
          </p:cNvPicPr>
          <p:nvPr/>
        </p:nvPicPr>
        <p:blipFill>
          <a:blip r:embed="rId2"/>
          <a:stretch>
            <a:fillRect/>
          </a:stretch>
        </p:blipFill>
        <p:spPr>
          <a:xfrm>
            <a:off x="2711962" y="0"/>
            <a:ext cx="8221081" cy="6858000"/>
          </a:xfrm>
          <a:prstGeom prst="rect">
            <a:avLst/>
          </a:prstGeom>
        </p:spPr>
      </p:pic>
    </p:spTree>
    <p:extLst>
      <p:ext uri="{BB962C8B-B14F-4D97-AF65-F5344CB8AC3E}">
        <p14:creationId xmlns:p14="http://schemas.microsoft.com/office/powerpoint/2010/main" val="22671836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i.ytimg.com/vi/R7D-2DklmQ4/maxresdefault.jpg">
            <a:extLst>
              <a:ext uri="{FF2B5EF4-FFF2-40B4-BE49-F238E27FC236}">
                <a16:creationId xmlns:a16="http://schemas.microsoft.com/office/drawing/2014/main" id="{86ED3C92-24D9-475D-BCCC-B0FBCE18CC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8526013" cy="639451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E052BF01-3AFA-40AC-9A06-8595F2CEE3CF}"/>
              </a:ext>
            </a:extLst>
          </p:cNvPr>
          <p:cNvSpPr txBox="1"/>
          <p:nvPr/>
        </p:nvSpPr>
        <p:spPr>
          <a:xfrm>
            <a:off x="8526013" y="50800"/>
            <a:ext cx="3665987" cy="7478970"/>
          </a:xfrm>
          <a:prstGeom prst="rect">
            <a:avLst/>
          </a:prstGeom>
          <a:noFill/>
        </p:spPr>
        <p:txBody>
          <a:bodyPr wrap="square" rtlCol="0">
            <a:spAutoFit/>
          </a:bodyPr>
          <a:lstStyle/>
          <a:p>
            <a:pPr marL="571500" indent="-571500">
              <a:buFont typeface="Wingdings" panose="05000000000000000000" pitchFamily="2" charset="2"/>
              <a:buChar char="¨"/>
            </a:pPr>
            <a:r>
              <a:rPr lang="en-US" sz="3200" dirty="0">
                <a:sym typeface="Wingdings" panose="05000000000000000000" pitchFamily="2" charset="2"/>
              </a:rPr>
              <a:t>Personal Brand</a:t>
            </a:r>
          </a:p>
          <a:p>
            <a:pPr marL="571500" indent="-571500">
              <a:buFont typeface="Wingdings" panose="05000000000000000000" pitchFamily="2" charset="2"/>
              <a:buChar char="¨"/>
            </a:pPr>
            <a:r>
              <a:rPr lang="en-US" sz="3200" dirty="0">
                <a:sym typeface="Wingdings" panose="05000000000000000000" pitchFamily="2" charset="2"/>
              </a:rPr>
              <a:t>Visual Impact</a:t>
            </a:r>
          </a:p>
          <a:p>
            <a:pPr marL="571500" indent="-571500">
              <a:buFont typeface="Wingdings" panose="05000000000000000000" pitchFamily="2" charset="2"/>
              <a:buChar char="¨"/>
            </a:pPr>
            <a:r>
              <a:rPr lang="en-US" sz="3200" dirty="0">
                <a:sym typeface="Wingdings" panose="05000000000000000000" pitchFamily="2" charset="2"/>
              </a:rPr>
              <a:t>Referrals</a:t>
            </a:r>
          </a:p>
          <a:p>
            <a:pPr marL="571500" indent="-571500">
              <a:buFont typeface="Wingdings" panose="05000000000000000000" pitchFamily="2" charset="2"/>
              <a:buChar char=""/>
            </a:pPr>
            <a:r>
              <a:rPr lang="en-US" sz="3200" dirty="0">
                <a:sym typeface="Wingdings" panose="05000000000000000000" pitchFamily="2" charset="2"/>
              </a:rPr>
              <a:t>“Beauty Contest”</a:t>
            </a:r>
          </a:p>
          <a:p>
            <a:pPr marL="571500" indent="-571500">
              <a:buFont typeface="Wingdings" panose="05000000000000000000" pitchFamily="2" charset="2"/>
              <a:buChar char=""/>
            </a:pPr>
            <a:r>
              <a:rPr lang="en-US" sz="3200" dirty="0">
                <a:sym typeface="Wingdings" panose="05000000000000000000" pitchFamily="2" charset="2"/>
              </a:rPr>
              <a:t>The Great 28</a:t>
            </a:r>
          </a:p>
          <a:p>
            <a:pPr marL="571500" indent="-571500">
              <a:buFont typeface="Wingdings" panose="05000000000000000000" pitchFamily="2" charset="2"/>
              <a:buChar char=""/>
            </a:pPr>
            <a:r>
              <a:rPr lang="en-US" sz="3200" dirty="0">
                <a:sym typeface="Wingdings" panose="05000000000000000000" pitchFamily="2" charset="2"/>
              </a:rPr>
              <a:t>10 Bees </a:t>
            </a:r>
          </a:p>
          <a:p>
            <a:pPr marL="571500" indent="-571500">
              <a:buFont typeface="Wingdings" panose="05000000000000000000" pitchFamily="2" charset="2"/>
              <a:buChar char=""/>
            </a:pPr>
            <a:r>
              <a:rPr lang="en-US" sz="3200" dirty="0"/>
              <a:t>LI Guru Tour</a:t>
            </a:r>
          </a:p>
          <a:p>
            <a:pPr marL="571500" indent="-571500">
              <a:buFont typeface="Wingdings" panose="05000000000000000000" pitchFamily="2" charset="2"/>
              <a:buChar char=""/>
            </a:pPr>
            <a:r>
              <a:rPr lang="en-US" sz="3200" dirty="0"/>
              <a:t>Headline = Life ”</a:t>
            </a:r>
          </a:p>
          <a:p>
            <a:pPr marL="571500" indent="-571500">
              <a:buFont typeface="Wingdings" panose="05000000000000000000" pitchFamily="2" charset="2"/>
              <a:buChar char=""/>
            </a:pPr>
            <a:r>
              <a:rPr lang="en-US" sz="3200" dirty="0"/>
              <a:t>Bite Size (Chunx)</a:t>
            </a:r>
          </a:p>
          <a:p>
            <a:pPr marL="571500" indent="-571500">
              <a:buFont typeface="Wingdings" panose="05000000000000000000" pitchFamily="2" charset="2"/>
              <a:buChar char=""/>
            </a:pPr>
            <a:r>
              <a:rPr lang="en-US" sz="3200" dirty="0"/>
              <a:t>“Post-all” Service</a:t>
            </a:r>
          </a:p>
          <a:p>
            <a:pPr marL="571500" indent="-571500">
              <a:buFont typeface="Wingdings" panose="05000000000000000000" pitchFamily="2" charset="2"/>
              <a:buChar char=""/>
            </a:pPr>
            <a:r>
              <a:rPr lang="en-US" sz="3200" dirty="0"/>
              <a:t>Verb&gt;Noun&gt;Adj.</a:t>
            </a:r>
          </a:p>
          <a:p>
            <a:pPr marL="571500" indent="-571500">
              <a:buFont typeface="Wingdings" panose="05000000000000000000" pitchFamily="2" charset="2"/>
              <a:buChar char=""/>
            </a:pPr>
            <a:r>
              <a:rPr lang="en-US" sz="3200" dirty="0"/>
              <a:t>Ikigai</a:t>
            </a:r>
          </a:p>
          <a:p>
            <a:pPr marL="571500" indent="-571500">
              <a:buFont typeface="Wingdings" panose="05000000000000000000" pitchFamily="2" charset="2"/>
              <a:buChar char=""/>
            </a:pPr>
            <a:r>
              <a:rPr lang="en-US" sz="3200" dirty="0"/>
              <a:t>F2F/</a:t>
            </a:r>
            <a:r>
              <a:rPr lang="en-US" sz="3100" dirty="0"/>
              <a:t>Relationships</a:t>
            </a:r>
          </a:p>
          <a:p>
            <a:pPr marL="571500" indent="-571500">
              <a:buFont typeface="Wingdings" panose="05000000000000000000" pitchFamily="2" charset="2"/>
              <a:buChar char=""/>
            </a:pPr>
            <a:endParaRPr lang="en-US" sz="3200" dirty="0"/>
          </a:p>
          <a:p>
            <a:pPr marL="571500" indent="-571500">
              <a:buFont typeface="Wingdings" panose="05000000000000000000" pitchFamily="2" charset="2"/>
              <a:buChar char=""/>
            </a:pPr>
            <a:endParaRPr lang="en-US" sz="3200" dirty="0"/>
          </a:p>
        </p:txBody>
      </p:sp>
      <p:pic>
        <p:nvPicPr>
          <p:cNvPr id="5" name="Picture 4">
            <a:extLst>
              <a:ext uri="{FF2B5EF4-FFF2-40B4-BE49-F238E27FC236}">
                <a16:creationId xmlns:a16="http://schemas.microsoft.com/office/drawing/2014/main" id="{9A05C1DA-E8B5-43DB-85FF-51B516B39261}"/>
              </a:ext>
            </a:extLst>
          </p:cNvPr>
          <p:cNvPicPr>
            <a:picLocks noChangeAspect="1"/>
          </p:cNvPicPr>
          <p:nvPr/>
        </p:nvPicPr>
        <p:blipFill>
          <a:blip r:embed="rId3"/>
          <a:stretch>
            <a:fillRect/>
          </a:stretch>
        </p:blipFill>
        <p:spPr>
          <a:xfrm>
            <a:off x="10690291" y="2498812"/>
            <a:ext cx="640226" cy="558743"/>
          </a:xfrm>
          <a:prstGeom prst="rect">
            <a:avLst/>
          </a:prstGeom>
        </p:spPr>
      </p:pic>
    </p:spTree>
    <p:extLst>
      <p:ext uri="{BB962C8B-B14F-4D97-AF65-F5344CB8AC3E}">
        <p14:creationId xmlns:p14="http://schemas.microsoft.com/office/powerpoint/2010/main" val="266207049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D41E62A-A7C6-428F-BC71-99C6680BA699}"/>
              </a:ext>
            </a:extLst>
          </p:cNvPr>
          <p:cNvPicPr>
            <a:picLocks noChangeAspect="1"/>
          </p:cNvPicPr>
          <p:nvPr/>
        </p:nvPicPr>
        <p:blipFill>
          <a:blip r:embed="rId2"/>
          <a:stretch>
            <a:fillRect/>
          </a:stretch>
        </p:blipFill>
        <p:spPr>
          <a:xfrm>
            <a:off x="2538305" y="1"/>
            <a:ext cx="8440616" cy="6858000"/>
          </a:xfrm>
          <a:prstGeom prst="rect">
            <a:avLst/>
          </a:prstGeom>
        </p:spPr>
      </p:pic>
    </p:spTree>
    <p:extLst>
      <p:ext uri="{BB962C8B-B14F-4D97-AF65-F5344CB8AC3E}">
        <p14:creationId xmlns:p14="http://schemas.microsoft.com/office/powerpoint/2010/main" val="93225631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0FC5CAB-E1AD-478E-BF18-55F433ECEABB}"/>
              </a:ext>
            </a:extLst>
          </p:cNvPr>
          <p:cNvPicPr>
            <a:picLocks noChangeAspect="1"/>
          </p:cNvPicPr>
          <p:nvPr/>
        </p:nvPicPr>
        <p:blipFill>
          <a:blip r:embed="rId2"/>
          <a:stretch>
            <a:fillRect/>
          </a:stretch>
        </p:blipFill>
        <p:spPr>
          <a:xfrm>
            <a:off x="2721045" y="0"/>
            <a:ext cx="8207653" cy="6857999"/>
          </a:xfrm>
          <a:prstGeom prst="rect">
            <a:avLst/>
          </a:prstGeom>
        </p:spPr>
      </p:pic>
    </p:spTree>
    <p:extLst>
      <p:ext uri="{BB962C8B-B14F-4D97-AF65-F5344CB8AC3E}">
        <p14:creationId xmlns:p14="http://schemas.microsoft.com/office/powerpoint/2010/main" val="103678178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E0E836C-7F30-42C7-9D80-B506A4BA003A}"/>
              </a:ext>
            </a:extLst>
          </p:cNvPr>
          <p:cNvPicPr>
            <a:picLocks noChangeAspect="1"/>
          </p:cNvPicPr>
          <p:nvPr/>
        </p:nvPicPr>
        <p:blipFill>
          <a:blip r:embed="rId2"/>
          <a:stretch>
            <a:fillRect/>
          </a:stretch>
        </p:blipFill>
        <p:spPr>
          <a:xfrm>
            <a:off x="2997918" y="0"/>
            <a:ext cx="7965503" cy="6858000"/>
          </a:xfrm>
          <a:prstGeom prst="rect">
            <a:avLst/>
          </a:prstGeom>
        </p:spPr>
      </p:pic>
    </p:spTree>
    <p:extLst>
      <p:ext uri="{BB962C8B-B14F-4D97-AF65-F5344CB8AC3E}">
        <p14:creationId xmlns:p14="http://schemas.microsoft.com/office/powerpoint/2010/main" val="105459130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62650C8-BB9D-4C7A-8852-9CEDB1087E50}"/>
              </a:ext>
            </a:extLst>
          </p:cNvPr>
          <p:cNvPicPr>
            <a:picLocks noChangeAspect="1"/>
          </p:cNvPicPr>
          <p:nvPr/>
        </p:nvPicPr>
        <p:blipFill>
          <a:blip r:embed="rId2"/>
          <a:stretch>
            <a:fillRect/>
          </a:stretch>
        </p:blipFill>
        <p:spPr>
          <a:xfrm>
            <a:off x="2446313" y="0"/>
            <a:ext cx="8511859" cy="6858000"/>
          </a:xfrm>
          <a:prstGeom prst="rect">
            <a:avLst/>
          </a:prstGeom>
        </p:spPr>
      </p:pic>
    </p:spTree>
    <p:extLst>
      <p:ext uri="{BB962C8B-B14F-4D97-AF65-F5344CB8AC3E}">
        <p14:creationId xmlns:p14="http://schemas.microsoft.com/office/powerpoint/2010/main" val="422725143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8C3B56D-8F36-49A5-A106-4AEA7836AA5A}"/>
              </a:ext>
            </a:extLst>
          </p:cNvPr>
          <p:cNvPicPr>
            <a:picLocks noChangeAspect="1"/>
          </p:cNvPicPr>
          <p:nvPr/>
        </p:nvPicPr>
        <p:blipFill>
          <a:blip r:embed="rId2"/>
          <a:stretch>
            <a:fillRect/>
          </a:stretch>
        </p:blipFill>
        <p:spPr>
          <a:xfrm>
            <a:off x="2800397" y="0"/>
            <a:ext cx="8174396" cy="6858000"/>
          </a:xfrm>
          <a:prstGeom prst="rect">
            <a:avLst/>
          </a:prstGeom>
        </p:spPr>
      </p:pic>
    </p:spTree>
    <p:extLst>
      <p:ext uri="{BB962C8B-B14F-4D97-AF65-F5344CB8AC3E}">
        <p14:creationId xmlns:p14="http://schemas.microsoft.com/office/powerpoint/2010/main" val="374458965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A37A087-E5CA-436E-9044-2F0884549159}"/>
              </a:ext>
            </a:extLst>
          </p:cNvPr>
          <p:cNvPicPr>
            <a:picLocks noChangeAspect="1"/>
          </p:cNvPicPr>
          <p:nvPr/>
        </p:nvPicPr>
        <p:blipFill>
          <a:blip r:embed="rId2"/>
          <a:stretch>
            <a:fillRect/>
          </a:stretch>
        </p:blipFill>
        <p:spPr>
          <a:xfrm>
            <a:off x="2884042" y="0"/>
            <a:ext cx="8071995" cy="6858000"/>
          </a:xfrm>
          <a:prstGeom prst="rect">
            <a:avLst/>
          </a:prstGeom>
        </p:spPr>
      </p:pic>
    </p:spTree>
    <p:extLst>
      <p:ext uri="{BB962C8B-B14F-4D97-AF65-F5344CB8AC3E}">
        <p14:creationId xmlns:p14="http://schemas.microsoft.com/office/powerpoint/2010/main" val="383600521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12192000" cy="5934364"/>
          </a:xfrm>
          <a:prstGeom prst="rect">
            <a:avLst/>
          </a:prstGeom>
        </p:spPr>
      </p:pic>
    </p:spTree>
    <p:extLst>
      <p:ext uri="{BB962C8B-B14F-4D97-AF65-F5344CB8AC3E}">
        <p14:creationId xmlns:p14="http://schemas.microsoft.com/office/powerpoint/2010/main" val="179296078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FEEF12F-2136-465C-B196-59CE5D288F98}"/>
              </a:ext>
            </a:extLst>
          </p:cNvPr>
          <p:cNvPicPr>
            <a:picLocks noChangeAspect="1"/>
          </p:cNvPicPr>
          <p:nvPr/>
        </p:nvPicPr>
        <p:blipFill>
          <a:blip r:embed="rId2"/>
          <a:stretch>
            <a:fillRect/>
          </a:stretch>
        </p:blipFill>
        <p:spPr>
          <a:xfrm>
            <a:off x="2977430" y="0"/>
            <a:ext cx="7978520" cy="6858000"/>
          </a:xfrm>
          <a:prstGeom prst="rect">
            <a:avLst/>
          </a:prstGeom>
        </p:spPr>
      </p:pic>
    </p:spTree>
    <p:extLst>
      <p:ext uri="{BB962C8B-B14F-4D97-AF65-F5344CB8AC3E}">
        <p14:creationId xmlns:p14="http://schemas.microsoft.com/office/powerpoint/2010/main" val="345117253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82C80B9-1D72-4107-B3CD-2B959D307207}"/>
              </a:ext>
            </a:extLst>
          </p:cNvPr>
          <p:cNvPicPr>
            <a:picLocks noChangeAspect="1"/>
          </p:cNvPicPr>
          <p:nvPr/>
        </p:nvPicPr>
        <p:blipFill>
          <a:blip r:embed="rId2"/>
          <a:stretch>
            <a:fillRect/>
          </a:stretch>
        </p:blipFill>
        <p:spPr>
          <a:xfrm>
            <a:off x="2747386" y="0"/>
            <a:ext cx="8225326" cy="6858000"/>
          </a:xfrm>
          <a:prstGeom prst="rect">
            <a:avLst/>
          </a:prstGeom>
        </p:spPr>
      </p:pic>
    </p:spTree>
    <p:extLst>
      <p:ext uri="{BB962C8B-B14F-4D97-AF65-F5344CB8AC3E}">
        <p14:creationId xmlns:p14="http://schemas.microsoft.com/office/powerpoint/2010/main" val="231320735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6C17649-43CB-4F4E-A94C-509DA125EEA8}"/>
              </a:ext>
            </a:extLst>
          </p:cNvPr>
          <p:cNvPicPr>
            <a:picLocks noChangeAspect="1"/>
          </p:cNvPicPr>
          <p:nvPr/>
        </p:nvPicPr>
        <p:blipFill>
          <a:blip r:embed="rId2"/>
          <a:stretch>
            <a:fillRect/>
          </a:stretch>
        </p:blipFill>
        <p:spPr>
          <a:xfrm>
            <a:off x="2747386" y="0"/>
            <a:ext cx="8238159" cy="6858000"/>
          </a:xfrm>
          <a:prstGeom prst="rect">
            <a:avLst/>
          </a:prstGeom>
        </p:spPr>
      </p:pic>
    </p:spTree>
    <p:extLst>
      <p:ext uri="{BB962C8B-B14F-4D97-AF65-F5344CB8AC3E}">
        <p14:creationId xmlns:p14="http://schemas.microsoft.com/office/powerpoint/2010/main" val="35623159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 result for personal brand">
            <a:extLst>
              <a:ext uri="{FF2B5EF4-FFF2-40B4-BE49-F238E27FC236}">
                <a16:creationId xmlns:a16="http://schemas.microsoft.com/office/drawing/2014/main" id="{BB087656-4A9D-475B-985F-F1D55E501E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0868"/>
            <a:ext cx="7562170" cy="614362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86B80027-D24C-4AC3-B762-905A0B8122A6}"/>
              </a:ext>
            </a:extLst>
          </p:cNvPr>
          <p:cNvSpPr txBox="1"/>
          <p:nvPr/>
        </p:nvSpPr>
        <p:spPr>
          <a:xfrm>
            <a:off x="6604000" y="406399"/>
            <a:ext cx="5003800" cy="2800767"/>
          </a:xfrm>
          <a:prstGeom prst="rect">
            <a:avLst/>
          </a:prstGeom>
          <a:noFill/>
        </p:spPr>
        <p:txBody>
          <a:bodyPr wrap="square" rtlCol="0">
            <a:spAutoFit/>
          </a:bodyPr>
          <a:lstStyle/>
          <a:p>
            <a:pPr algn="ctr"/>
            <a:r>
              <a:rPr lang="en-US" sz="8800" b="1" dirty="0">
                <a:latin typeface="Rockwell Condensed" panose="02060603050405020104" pitchFamily="18" charset="0"/>
              </a:rPr>
              <a:t>PERSONAL BRAND</a:t>
            </a:r>
          </a:p>
        </p:txBody>
      </p:sp>
    </p:spTree>
    <p:extLst>
      <p:ext uri="{BB962C8B-B14F-4D97-AF65-F5344CB8AC3E}">
        <p14:creationId xmlns:p14="http://schemas.microsoft.com/office/powerpoint/2010/main" val="3595017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A4DF347-2610-4DE0-8140-C43E98017EEE}"/>
              </a:ext>
            </a:extLst>
          </p:cNvPr>
          <p:cNvPicPr>
            <a:picLocks noChangeAspect="1"/>
          </p:cNvPicPr>
          <p:nvPr/>
        </p:nvPicPr>
        <p:blipFill>
          <a:blip r:embed="rId2"/>
          <a:stretch>
            <a:fillRect/>
          </a:stretch>
        </p:blipFill>
        <p:spPr>
          <a:xfrm>
            <a:off x="3021952" y="0"/>
            <a:ext cx="7932146" cy="6858000"/>
          </a:xfrm>
          <a:prstGeom prst="rect">
            <a:avLst/>
          </a:prstGeom>
        </p:spPr>
      </p:pic>
    </p:spTree>
    <p:extLst>
      <p:ext uri="{BB962C8B-B14F-4D97-AF65-F5344CB8AC3E}">
        <p14:creationId xmlns:p14="http://schemas.microsoft.com/office/powerpoint/2010/main" val="362520911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57D0DB0-015F-42E7-B9A4-F3C5B3EB1107}"/>
              </a:ext>
            </a:extLst>
          </p:cNvPr>
          <p:cNvPicPr>
            <a:picLocks noChangeAspect="1"/>
          </p:cNvPicPr>
          <p:nvPr/>
        </p:nvPicPr>
        <p:blipFill>
          <a:blip r:embed="rId2"/>
          <a:stretch>
            <a:fillRect/>
          </a:stretch>
        </p:blipFill>
        <p:spPr>
          <a:xfrm>
            <a:off x="2806190" y="0"/>
            <a:ext cx="8131932" cy="6858000"/>
          </a:xfrm>
          <a:prstGeom prst="rect">
            <a:avLst/>
          </a:prstGeom>
        </p:spPr>
      </p:pic>
    </p:spTree>
    <p:extLst>
      <p:ext uri="{BB962C8B-B14F-4D97-AF65-F5344CB8AC3E}">
        <p14:creationId xmlns:p14="http://schemas.microsoft.com/office/powerpoint/2010/main" val="346022609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527B092-5813-4092-9025-8BE6CFD77305}"/>
              </a:ext>
            </a:extLst>
          </p:cNvPr>
          <p:cNvPicPr>
            <a:picLocks noChangeAspect="1"/>
          </p:cNvPicPr>
          <p:nvPr/>
        </p:nvPicPr>
        <p:blipFill>
          <a:blip r:embed="rId2"/>
          <a:stretch>
            <a:fillRect/>
          </a:stretch>
        </p:blipFill>
        <p:spPr>
          <a:xfrm>
            <a:off x="3002683" y="0"/>
            <a:ext cx="7930226" cy="6858000"/>
          </a:xfrm>
          <a:prstGeom prst="rect">
            <a:avLst/>
          </a:prstGeom>
        </p:spPr>
      </p:pic>
    </p:spTree>
    <p:extLst>
      <p:ext uri="{BB962C8B-B14F-4D97-AF65-F5344CB8AC3E}">
        <p14:creationId xmlns:p14="http://schemas.microsoft.com/office/powerpoint/2010/main" val="254419556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FFA3313-73F6-4D40-A9BD-DB469BB32BFC}"/>
              </a:ext>
            </a:extLst>
          </p:cNvPr>
          <p:cNvPicPr>
            <a:picLocks noChangeAspect="1"/>
          </p:cNvPicPr>
          <p:nvPr/>
        </p:nvPicPr>
        <p:blipFill>
          <a:blip r:embed="rId2"/>
          <a:stretch>
            <a:fillRect/>
          </a:stretch>
        </p:blipFill>
        <p:spPr>
          <a:xfrm>
            <a:off x="3013464" y="0"/>
            <a:ext cx="7898027" cy="6858000"/>
          </a:xfrm>
          <a:prstGeom prst="rect">
            <a:avLst/>
          </a:prstGeom>
        </p:spPr>
      </p:pic>
    </p:spTree>
    <p:extLst>
      <p:ext uri="{BB962C8B-B14F-4D97-AF65-F5344CB8AC3E}">
        <p14:creationId xmlns:p14="http://schemas.microsoft.com/office/powerpoint/2010/main" val="351714554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C165A2E-9582-4E50-8AB0-2BDE244FBD0E}"/>
              </a:ext>
            </a:extLst>
          </p:cNvPr>
          <p:cNvPicPr>
            <a:picLocks noChangeAspect="1"/>
          </p:cNvPicPr>
          <p:nvPr/>
        </p:nvPicPr>
        <p:blipFill>
          <a:blip r:embed="rId2"/>
          <a:stretch>
            <a:fillRect/>
          </a:stretch>
        </p:blipFill>
        <p:spPr>
          <a:xfrm>
            <a:off x="3053218" y="47924"/>
            <a:ext cx="7902159" cy="6810075"/>
          </a:xfrm>
          <a:prstGeom prst="rect">
            <a:avLst/>
          </a:prstGeom>
        </p:spPr>
      </p:pic>
    </p:spTree>
    <p:extLst>
      <p:ext uri="{BB962C8B-B14F-4D97-AF65-F5344CB8AC3E}">
        <p14:creationId xmlns:p14="http://schemas.microsoft.com/office/powerpoint/2010/main" val="160316184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857FE7E-0854-4316-875E-5E9B84788A14}"/>
              </a:ext>
            </a:extLst>
          </p:cNvPr>
          <p:cNvPicPr>
            <a:picLocks noChangeAspect="1"/>
          </p:cNvPicPr>
          <p:nvPr/>
        </p:nvPicPr>
        <p:blipFill>
          <a:blip r:embed="rId2"/>
          <a:stretch>
            <a:fillRect/>
          </a:stretch>
        </p:blipFill>
        <p:spPr>
          <a:xfrm>
            <a:off x="2716120" y="0"/>
            <a:ext cx="8248858" cy="6858000"/>
          </a:xfrm>
          <a:prstGeom prst="rect">
            <a:avLst/>
          </a:prstGeom>
        </p:spPr>
      </p:pic>
    </p:spTree>
    <p:extLst>
      <p:ext uri="{BB962C8B-B14F-4D97-AF65-F5344CB8AC3E}">
        <p14:creationId xmlns:p14="http://schemas.microsoft.com/office/powerpoint/2010/main" val="206670458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DA33BD4-945C-4D56-88BF-821AF694A6D9}"/>
              </a:ext>
            </a:extLst>
          </p:cNvPr>
          <p:cNvPicPr>
            <a:picLocks noChangeAspect="1"/>
          </p:cNvPicPr>
          <p:nvPr/>
        </p:nvPicPr>
        <p:blipFill>
          <a:blip r:embed="rId2"/>
          <a:stretch>
            <a:fillRect/>
          </a:stretch>
        </p:blipFill>
        <p:spPr>
          <a:xfrm>
            <a:off x="2790869" y="0"/>
            <a:ext cx="8170333" cy="6858000"/>
          </a:xfrm>
          <a:prstGeom prst="rect">
            <a:avLst/>
          </a:prstGeom>
        </p:spPr>
      </p:pic>
    </p:spTree>
    <p:extLst>
      <p:ext uri="{BB962C8B-B14F-4D97-AF65-F5344CB8AC3E}">
        <p14:creationId xmlns:p14="http://schemas.microsoft.com/office/powerpoint/2010/main" val="185727246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54BDEC6-7940-4EDA-BFEA-FE30F17329DD}"/>
              </a:ext>
            </a:extLst>
          </p:cNvPr>
          <p:cNvPicPr>
            <a:picLocks noChangeAspect="1"/>
          </p:cNvPicPr>
          <p:nvPr/>
        </p:nvPicPr>
        <p:blipFill>
          <a:blip r:embed="rId2"/>
          <a:stretch>
            <a:fillRect/>
          </a:stretch>
        </p:blipFill>
        <p:spPr>
          <a:xfrm>
            <a:off x="2720881" y="0"/>
            <a:ext cx="8225326" cy="6858000"/>
          </a:xfrm>
          <a:prstGeom prst="rect">
            <a:avLst/>
          </a:prstGeom>
        </p:spPr>
      </p:pic>
    </p:spTree>
    <p:extLst>
      <p:ext uri="{BB962C8B-B14F-4D97-AF65-F5344CB8AC3E}">
        <p14:creationId xmlns:p14="http://schemas.microsoft.com/office/powerpoint/2010/main" val="38411590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80AC0EC-3C4D-433A-8C3A-ED9DE8B096F8}"/>
              </a:ext>
            </a:extLst>
          </p:cNvPr>
          <p:cNvPicPr>
            <a:picLocks noChangeAspect="1"/>
          </p:cNvPicPr>
          <p:nvPr/>
        </p:nvPicPr>
        <p:blipFill>
          <a:blip r:embed="rId2"/>
          <a:stretch>
            <a:fillRect/>
          </a:stretch>
        </p:blipFill>
        <p:spPr>
          <a:xfrm>
            <a:off x="2725641" y="0"/>
            <a:ext cx="8201869" cy="6858000"/>
          </a:xfrm>
          <a:prstGeom prst="rect">
            <a:avLst/>
          </a:prstGeom>
        </p:spPr>
      </p:pic>
    </p:spTree>
    <p:extLst>
      <p:ext uri="{BB962C8B-B14F-4D97-AF65-F5344CB8AC3E}">
        <p14:creationId xmlns:p14="http://schemas.microsoft.com/office/powerpoint/2010/main" val="69928939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C8B71D6-E03B-43A3-8E5E-89103EEB499C}"/>
              </a:ext>
            </a:extLst>
          </p:cNvPr>
          <p:cNvPicPr>
            <a:picLocks noChangeAspect="1"/>
          </p:cNvPicPr>
          <p:nvPr/>
        </p:nvPicPr>
        <p:blipFill>
          <a:blip r:embed="rId2"/>
          <a:stretch>
            <a:fillRect/>
          </a:stretch>
        </p:blipFill>
        <p:spPr>
          <a:xfrm>
            <a:off x="2774923" y="0"/>
            <a:ext cx="8158120" cy="6871115"/>
          </a:xfrm>
          <a:prstGeom prst="rect">
            <a:avLst/>
          </a:prstGeom>
        </p:spPr>
      </p:pic>
    </p:spTree>
    <p:extLst>
      <p:ext uri="{BB962C8B-B14F-4D97-AF65-F5344CB8AC3E}">
        <p14:creationId xmlns:p14="http://schemas.microsoft.com/office/powerpoint/2010/main" val="38584699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olympics 2018">
            <a:extLst>
              <a:ext uri="{FF2B5EF4-FFF2-40B4-BE49-F238E27FC236}">
                <a16:creationId xmlns:a16="http://schemas.microsoft.com/office/drawing/2014/main" id="{E0050A98-1D28-4C62-BA4A-8A73621857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2001" cy="611187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LinkedIn">
            <a:extLst>
              <a:ext uri="{FF2B5EF4-FFF2-40B4-BE49-F238E27FC236}">
                <a16:creationId xmlns:a16="http://schemas.microsoft.com/office/drawing/2014/main" id="{D2338897-1C70-43FE-909C-E0165FA278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77643" y="1907971"/>
            <a:ext cx="2857500" cy="28575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9B02F1B3-C518-46BB-BF7E-64004B6CB4A3}"/>
              </a:ext>
            </a:extLst>
          </p:cNvPr>
          <p:cNvSpPr txBox="1"/>
          <p:nvPr/>
        </p:nvSpPr>
        <p:spPr>
          <a:xfrm>
            <a:off x="2919369" y="2759978"/>
            <a:ext cx="2936147" cy="1938992"/>
          </a:xfrm>
          <a:prstGeom prst="rect">
            <a:avLst/>
          </a:prstGeom>
          <a:noFill/>
        </p:spPr>
        <p:txBody>
          <a:bodyPr wrap="square" rtlCol="0">
            <a:spAutoFit/>
          </a:bodyPr>
          <a:lstStyle/>
          <a:p>
            <a:r>
              <a:rPr lang="en-US" sz="12000" dirty="0">
                <a:latin typeface="Arial Black" panose="020B0A04020102020204" pitchFamily="34" charset="0"/>
              </a:rPr>
              <a:t>all</a:t>
            </a:r>
          </a:p>
        </p:txBody>
      </p:sp>
      <p:sp>
        <p:nvSpPr>
          <p:cNvPr id="7" name="TextBox 6">
            <a:extLst>
              <a:ext uri="{FF2B5EF4-FFF2-40B4-BE49-F238E27FC236}">
                <a16:creationId xmlns:a16="http://schemas.microsoft.com/office/drawing/2014/main" id="{B10F8F07-183B-4934-94ED-E6D54721A603}"/>
              </a:ext>
            </a:extLst>
          </p:cNvPr>
          <p:cNvSpPr txBox="1"/>
          <p:nvPr/>
        </p:nvSpPr>
        <p:spPr>
          <a:xfrm>
            <a:off x="7668936" y="2801312"/>
            <a:ext cx="2936147" cy="1938992"/>
          </a:xfrm>
          <a:prstGeom prst="rect">
            <a:avLst/>
          </a:prstGeom>
          <a:noFill/>
        </p:spPr>
        <p:txBody>
          <a:bodyPr wrap="square" rtlCol="0">
            <a:spAutoFit/>
          </a:bodyPr>
          <a:lstStyle/>
          <a:p>
            <a:r>
              <a:rPr lang="en-US" sz="12000" dirty="0">
                <a:latin typeface="Arial Black" panose="020B0A04020102020204" pitchFamily="34" charset="0"/>
              </a:rPr>
              <a:t>pix</a:t>
            </a:r>
          </a:p>
        </p:txBody>
      </p:sp>
    </p:spTree>
    <p:extLst>
      <p:ext uri="{BB962C8B-B14F-4D97-AF65-F5344CB8AC3E}">
        <p14:creationId xmlns:p14="http://schemas.microsoft.com/office/powerpoint/2010/main" val="1862481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circle(in)">
                                      <p:cBhvr>
                                        <p:cTn id="7" dur="2000"/>
                                        <p:tgtEl>
                                          <p:spTgt spid="1028"/>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heel(1)">
                                      <p:cBhvr>
                                        <p:cTn id="12" dur="2000"/>
                                        <p:tgtEl>
                                          <p:spTgt spid="4"/>
                                        </p:tgtEl>
                                      </p:cBhvr>
                                    </p:animEffect>
                                  </p:childTnLst>
                                </p:cTn>
                              </p:par>
                              <p:par>
                                <p:cTn id="13" presetID="21" presetClass="entr" presetSubtype="1"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heel(1)">
                                      <p:cBhvr>
                                        <p:cTn id="15"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5472F5B-39C3-4CE1-AB95-336082DD2DE7}"/>
              </a:ext>
            </a:extLst>
          </p:cNvPr>
          <p:cNvPicPr>
            <a:picLocks noChangeAspect="1"/>
          </p:cNvPicPr>
          <p:nvPr/>
        </p:nvPicPr>
        <p:blipFill>
          <a:blip r:embed="rId2"/>
          <a:stretch>
            <a:fillRect/>
          </a:stretch>
        </p:blipFill>
        <p:spPr>
          <a:xfrm>
            <a:off x="2744691" y="0"/>
            <a:ext cx="8184664" cy="6858000"/>
          </a:xfrm>
          <a:prstGeom prst="rect">
            <a:avLst/>
          </a:prstGeom>
        </p:spPr>
      </p:pic>
    </p:spTree>
    <p:extLst>
      <p:ext uri="{BB962C8B-B14F-4D97-AF65-F5344CB8AC3E}">
        <p14:creationId xmlns:p14="http://schemas.microsoft.com/office/powerpoint/2010/main" val="59970606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2EB30BA-125E-4FD5-8E67-DF1307E3F0E2}"/>
              </a:ext>
            </a:extLst>
          </p:cNvPr>
          <p:cNvPicPr>
            <a:picLocks noChangeAspect="1"/>
          </p:cNvPicPr>
          <p:nvPr/>
        </p:nvPicPr>
        <p:blipFill>
          <a:blip r:embed="rId2"/>
          <a:stretch>
            <a:fillRect/>
          </a:stretch>
        </p:blipFill>
        <p:spPr>
          <a:xfrm>
            <a:off x="2723981" y="0"/>
            <a:ext cx="8156054" cy="6869948"/>
          </a:xfrm>
          <a:prstGeom prst="rect">
            <a:avLst/>
          </a:prstGeom>
        </p:spPr>
      </p:pic>
    </p:spTree>
    <p:extLst>
      <p:ext uri="{BB962C8B-B14F-4D97-AF65-F5344CB8AC3E}">
        <p14:creationId xmlns:p14="http://schemas.microsoft.com/office/powerpoint/2010/main" val="88096765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F4A35E5-85AD-43D5-914A-EE923B7DF0F0}"/>
              </a:ext>
            </a:extLst>
          </p:cNvPr>
          <p:cNvPicPr>
            <a:picLocks noChangeAspect="1"/>
          </p:cNvPicPr>
          <p:nvPr/>
        </p:nvPicPr>
        <p:blipFill>
          <a:blip r:embed="rId2"/>
          <a:stretch>
            <a:fillRect/>
          </a:stretch>
        </p:blipFill>
        <p:spPr>
          <a:xfrm>
            <a:off x="2482344" y="0"/>
            <a:ext cx="8489807" cy="6858000"/>
          </a:xfrm>
          <a:prstGeom prst="rect">
            <a:avLst/>
          </a:prstGeom>
        </p:spPr>
      </p:pic>
    </p:spTree>
    <p:extLst>
      <p:ext uri="{BB962C8B-B14F-4D97-AF65-F5344CB8AC3E}">
        <p14:creationId xmlns:p14="http://schemas.microsoft.com/office/powerpoint/2010/main" val="206783177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A46D468-7856-44C1-921E-F89085FEC774}"/>
              </a:ext>
            </a:extLst>
          </p:cNvPr>
          <p:cNvPicPr>
            <a:picLocks noChangeAspect="1"/>
          </p:cNvPicPr>
          <p:nvPr/>
        </p:nvPicPr>
        <p:blipFill>
          <a:blip r:embed="rId2"/>
          <a:stretch>
            <a:fillRect/>
          </a:stretch>
        </p:blipFill>
        <p:spPr>
          <a:xfrm>
            <a:off x="2725642" y="0"/>
            <a:ext cx="8214644" cy="6858000"/>
          </a:xfrm>
          <a:prstGeom prst="rect">
            <a:avLst/>
          </a:prstGeom>
        </p:spPr>
      </p:pic>
    </p:spTree>
    <p:extLst>
      <p:ext uri="{BB962C8B-B14F-4D97-AF65-F5344CB8AC3E}">
        <p14:creationId xmlns:p14="http://schemas.microsoft.com/office/powerpoint/2010/main" val="418129372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60654CF-D220-43A5-9B9C-C4FA79879B26}"/>
              </a:ext>
            </a:extLst>
          </p:cNvPr>
          <p:cNvPicPr>
            <a:picLocks noChangeAspect="1"/>
          </p:cNvPicPr>
          <p:nvPr/>
        </p:nvPicPr>
        <p:blipFill>
          <a:blip r:embed="rId2"/>
          <a:stretch>
            <a:fillRect/>
          </a:stretch>
        </p:blipFill>
        <p:spPr>
          <a:xfrm>
            <a:off x="2121875" y="0"/>
            <a:ext cx="8855579" cy="6858000"/>
          </a:xfrm>
          <a:prstGeom prst="rect">
            <a:avLst/>
          </a:prstGeom>
        </p:spPr>
      </p:pic>
    </p:spTree>
    <p:extLst>
      <p:ext uri="{BB962C8B-B14F-4D97-AF65-F5344CB8AC3E}">
        <p14:creationId xmlns:p14="http://schemas.microsoft.com/office/powerpoint/2010/main" val="326299213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2C7BD93-BE51-4497-B66B-99A863CCE79B}"/>
              </a:ext>
            </a:extLst>
          </p:cNvPr>
          <p:cNvPicPr>
            <a:picLocks noChangeAspect="1"/>
          </p:cNvPicPr>
          <p:nvPr/>
        </p:nvPicPr>
        <p:blipFill>
          <a:blip r:embed="rId2"/>
          <a:stretch>
            <a:fillRect/>
          </a:stretch>
        </p:blipFill>
        <p:spPr>
          <a:xfrm>
            <a:off x="2268685" y="0"/>
            <a:ext cx="8556961" cy="6858000"/>
          </a:xfrm>
          <a:prstGeom prst="rect">
            <a:avLst/>
          </a:prstGeom>
        </p:spPr>
      </p:pic>
    </p:spTree>
    <p:extLst>
      <p:ext uri="{BB962C8B-B14F-4D97-AF65-F5344CB8AC3E}">
        <p14:creationId xmlns:p14="http://schemas.microsoft.com/office/powerpoint/2010/main" val="308018197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061BA05-976E-4A93-83C7-05C33C6DC0CD}"/>
              </a:ext>
            </a:extLst>
          </p:cNvPr>
          <p:cNvPicPr>
            <a:picLocks noChangeAspect="1"/>
          </p:cNvPicPr>
          <p:nvPr/>
        </p:nvPicPr>
        <p:blipFill>
          <a:blip r:embed="rId2"/>
          <a:stretch>
            <a:fillRect/>
          </a:stretch>
        </p:blipFill>
        <p:spPr>
          <a:xfrm>
            <a:off x="2277175" y="0"/>
            <a:ext cx="8541515" cy="6858000"/>
          </a:xfrm>
          <a:prstGeom prst="rect">
            <a:avLst/>
          </a:prstGeom>
        </p:spPr>
      </p:pic>
    </p:spTree>
    <p:extLst>
      <p:ext uri="{BB962C8B-B14F-4D97-AF65-F5344CB8AC3E}">
        <p14:creationId xmlns:p14="http://schemas.microsoft.com/office/powerpoint/2010/main" val="45888443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4C4B948-BA5E-4354-AA94-63F1DC0D8934}"/>
              </a:ext>
            </a:extLst>
          </p:cNvPr>
          <p:cNvPicPr>
            <a:picLocks noChangeAspect="1"/>
          </p:cNvPicPr>
          <p:nvPr/>
        </p:nvPicPr>
        <p:blipFill>
          <a:blip r:embed="rId2"/>
          <a:stretch>
            <a:fillRect/>
          </a:stretch>
        </p:blipFill>
        <p:spPr>
          <a:xfrm>
            <a:off x="2259161" y="0"/>
            <a:ext cx="8500634" cy="6858000"/>
          </a:xfrm>
          <a:prstGeom prst="rect">
            <a:avLst/>
          </a:prstGeom>
        </p:spPr>
      </p:pic>
    </p:spTree>
    <p:extLst>
      <p:ext uri="{BB962C8B-B14F-4D97-AF65-F5344CB8AC3E}">
        <p14:creationId xmlns:p14="http://schemas.microsoft.com/office/powerpoint/2010/main" val="290259045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FC73852-D4C4-455A-AAEE-A2A752293D56}"/>
              </a:ext>
            </a:extLst>
          </p:cNvPr>
          <p:cNvPicPr>
            <a:picLocks noChangeAspect="1"/>
          </p:cNvPicPr>
          <p:nvPr/>
        </p:nvPicPr>
        <p:blipFill>
          <a:blip r:embed="rId2"/>
          <a:stretch>
            <a:fillRect/>
          </a:stretch>
        </p:blipFill>
        <p:spPr>
          <a:xfrm>
            <a:off x="2149415" y="0"/>
            <a:ext cx="8837298" cy="6858000"/>
          </a:xfrm>
          <a:prstGeom prst="rect">
            <a:avLst/>
          </a:prstGeom>
        </p:spPr>
      </p:pic>
    </p:spTree>
    <p:extLst>
      <p:ext uri="{BB962C8B-B14F-4D97-AF65-F5344CB8AC3E}">
        <p14:creationId xmlns:p14="http://schemas.microsoft.com/office/powerpoint/2010/main" val="65647948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D11D5CE-3716-40B6-B181-578F0FA44D5B}"/>
              </a:ext>
            </a:extLst>
          </p:cNvPr>
          <p:cNvPicPr>
            <a:picLocks noChangeAspect="1"/>
          </p:cNvPicPr>
          <p:nvPr/>
        </p:nvPicPr>
        <p:blipFill>
          <a:blip r:embed="rId2"/>
          <a:stretch>
            <a:fillRect/>
          </a:stretch>
        </p:blipFill>
        <p:spPr>
          <a:xfrm>
            <a:off x="2197661" y="0"/>
            <a:ext cx="8793125" cy="6858000"/>
          </a:xfrm>
          <a:prstGeom prst="rect">
            <a:avLst/>
          </a:prstGeom>
        </p:spPr>
      </p:pic>
    </p:spTree>
    <p:extLst>
      <p:ext uri="{BB962C8B-B14F-4D97-AF65-F5344CB8AC3E}">
        <p14:creationId xmlns:p14="http://schemas.microsoft.com/office/powerpoint/2010/main" val="21985907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B889940-A87C-4BE3-955C-91BF8F4C0C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99822" y="0"/>
            <a:ext cx="8572870" cy="6429653"/>
          </a:xfrm>
          <a:prstGeom prst="rect">
            <a:avLst/>
          </a:prstGeom>
        </p:spPr>
      </p:pic>
      <p:pic>
        <p:nvPicPr>
          <p:cNvPr id="6" name="Picture 5">
            <a:extLst>
              <a:ext uri="{FF2B5EF4-FFF2-40B4-BE49-F238E27FC236}">
                <a16:creationId xmlns:a16="http://schemas.microsoft.com/office/drawing/2014/main" id="{6015AB63-7FBE-4C7C-947F-B8507C527FC9}"/>
              </a:ext>
            </a:extLst>
          </p:cNvPr>
          <p:cNvPicPr>
            <a:picLocks noChangeAspect="1"/>
          </p:cNvPicPr>
          <p:nvPr/>
        </p:nvPicPr>
        <p:blipFill>
          <a:blip r:embed="rId4"/>
          <a:stretch>
            <a:fillRect/>
          </a:stretch>
        </p:blipFill>
        <p:spPr>
          <a:xfrm>
            <a:off x="9089709" y="152801"/>
            <a:ext cx="2938087" cy="887767"/>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4271164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154F122-82F5-486E-A605-C32FF6705BA1}"/>
              </a:ext>
            </a:extLst>
          </p:cNvPr>
          <p:cNvPicPr>
            <a:picLocks noChangeAspect="1"/>
          </p:cNvPicPr>
          <p:nvPr/>
        </p:nvPicPr>
        <p:blipFill>
          <a:blip r:embed="rId2"/>
          <a:stretch>
            <a:fillRect/>
          </a:stretch>
        </p:blipFill>
        <p:spPr>
          <a:xfrm>
            <a:off x="2174884" y="-18750"/>
            <a:ext cx="8811167" cy="6876750"/>
          </a:xfrm>
          <a:prstGeom prst="rect">
            <a:avLst/>
          </a:prstGeom>
        </p:spPr>
      </p:pic>
    </p:spTree>
    <p:extLst>
      <p:ext uri="{BB962C8B-B14F-4D97-AF65-F5344CB8AC3E}">
        <p14:creationId xmlns:p14="http://schemas.microsoft.com/office/powerpoint/2010/main" val="23178507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F76056F-7AC4-4894-91AC-578DF6818163}"/>
              </a:ext>
            </a:extLst>
          </p:cNvPr>
          <p:cNvPicPr>
            <a:picLocks noChangeAspect="1"/>
          </p:cNvPicPr>
          <p:nvPr/>
        </p:nvPicPr>
        <p:blipFill>
          <a:blip r:embed="rId2"/>
          <a:stretch>
            <a:fillRect/>
          </a:stretch>
        </p:blipFill>
        <p:spPr>
          <a:xfrm>
            <a:off x="2121876" y="0"/>
            <a:ext cx="8850924" cy="6854395"/>
          </a:xfrm>
          <a:prstGeom prst="rect">
            <a:avLst/>
          </a:prstGeom>
        </p:spPr>
      </p:pic>
    </p:spTree>
    <p:extLst>
      <p:ext uri="{BB962C8B-B14F-4D97-AF65-F5344CB8AC3E}">
        <p14:creationId xmlns:p14="http://schemas.microsoft.com/office/powerpoint/2010/main" val="426777569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674BFA3-7953-49D9-8527-33F9EB3E3E1F}"/>
              </a:ext>
            </a:extLst>
          </p:cNvPr>
          <p:cNvPicPr>
            <a:picLocks noChangeAspect="1"/>
          </p:cNvPicPr>
          <p:nvPr/>
        </p:nvPicPr>
        <p:blipFill>
          <a:blip r:embed="rId2"/>
          <a:stretch>
            <a:fillRect/>
          </a:stretch>
        </p:blipFill>
        <p:spPr>
          <a:xfrm>
            <a:off x="2167429" y="16133"/>
            <a:ext cx="8792119" cy="6841867"/>
          </a:xfrm>
          <a:prstGeom prst="rect">
            <a:avLst/>
          </a:prstGeom>
        </p:spPr>
      </p:pic>
    </p:spTree>
    <p:extLst>
      <p:ext uri="{BB962C8B-B14F-4D97-AF65-F5344CB8AC3E}">
        <p14:creationId xmlns:p14="http://schemas.microsoft.com/office/powerpoint/2010/main" val="17526470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4C02321-13F2-4064-9EB2-9ACA52FB1F24}"/>
              </a:ext>
            </a:extLst>
          </p:cNvPr>
          <p:cNvPicPr>
            <a:picLocks noChangeAspect="1"/>
          </p:cNvPicPr>
          <p:nvPr/>
        </p:nvPicPr>
        <p:blipFill>
          <a:blip r:embed="rId2"/>
          <a:stretch>
            <a:fillRect/>
          </a:stretch>
        </p:blipFill>
        <p:spPr>
          <a:xfrm>
            <a:off x="0" y="0"/>
            <a:ext cx="12192000" cy="4564658"/>
          </a:xfrm>
          <a:prstGeom prst="rect">
            <a:avLst/>
          </a:prstGeom>
        </p:spPr>
      </p:pic>
    </p:spTree>
    <p:extLst>
      <p:ext uri="{BB962C8B-B14F-4D97-AF65-F5344CB8AC3E}">
        <p14:creationId xmlns:p14="http://schemas.microsoft.com/office/powerpoint/2010/main" val="185829974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Image result for headline">
            <a:extLst>
              <a:ext uri="{FF2B5EF4-FFF2-40B4-BE49-F238E27FC236}">
                <a16:creationId xmlns:a16="http://schemas.microsoft.com/office/drawing/2014/main" id="{50CCC732-543D-4880-8A54-1DC8E49B163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926836" cy="556591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86B80027-D24C-4AC3-B762-905A0B8122A6}"/>
              </a:ext>
            </a:extLst>
          </p:cNvPr>
          <p:cNvSpPr txBox="1"/>
          <p:nvPr/>
        </p:nvSpPr>
        <p:spPr>
          <a:xfrm>
            <a:off x="7213601" y="1797873"/>
            <a:ext cx="5003800" cy="4154984"/>
          </a:xfrm>
          <a:prstGeom prst="rect">
            <a:avLst/>
          </a:prstGeom>
          <a:noFill/>
        </p:spPr>
        <p:txBody>
          <a:bodyPr wrap="square" rtlCol="0">
            <a:spAutoFit/>
          </a:bodyPr>
          <a:lstStyle/>
          <a:p>
            <a:pPr algn="ctr"/>
            <a:r>
              <a:rPr lang="en-US" sz="8800" b="1" dirty="0">
                <a:latin typeface="Rockwell Condensed" panose="02060603050405020104" pitchFamily="18" charset="0"/>
              </a:rPr>
              <a:t>HEADLINE </a:t>
            </a:r>
            <a:r>
              <a:rPr lang="en-US" sz="8800" b="1" dirty="0">
                <a:solidFill>
                  <a:schemeClr val="bg1"/>
                </a:solidFill>
                <a:latin typeface="Rockwell Condensed" panose="02060603050405020104" pitchFamily="18" charset="0"/>
              </a:rPr>
              <a:t>=</a:t>
            </a:r>
          </a:p>
          <a:p>
            <a:pPr algn="ctr"/>
            <a:r>
              <a:rPr lang="en-US" sz="8800" b="1" dirty="0">
                <a:solidFill>
                  <a:schemeClr val="bg1"/>
                </a:solidFill>
                <a:latin typeface="Rockwell Condensed" panose="02060603050405020104" pitchFamily="18" charset="0"/>
              </a:rPr>
              <a:t>LIFE</a:t>
            </a:r>
            <a:r>
              <a:rPr lang="en-US" sz="8800" b="1" dirty="0">
                <a:latin typeface="Rockwell Condensed" panose="02060603050405020104" pitchFamily="18" charset="0"/>
              </a:rPr>
              <a:t>LINE</a:t>
            </a:r>
          </a:p>
        </p:txBody>
      </p:sp>
    </p:spTree>
    <p:extLst>
      <p:ext uri="{BB962C8B-B14F-4D97-AF65-F5344CB8AC3E}">
        <p14:creationId xmlns:p14="http://schemas.microsoft.com/office/powerpoint/2010/main" val="357281634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2720049" y="6538320"/>
            <a:ext cx="8472669" cy="261610"/>
          </a:xfrm>
          <a:prstGeom prst="rect">
            <a:avLst/>
          </a:prstGeom>
          <a:noFill/>
        </p:spPr>
        <p:txBody>
          <a:bodyPr wrap="square" rtlCol="0">
            <a:spAutoFit/>
          </a:bodyPr>
          <a:lstStyle/>
          <a:p>
            <a:r>
              <a:rPr lang="en-US" sz="1100" i="1" dirty="0"/>
              <a:t>Source: Noelle Gross, </a:t>
            </a:r>
            <a:r>
              <a:rPr lang="en-US" sz="1100" i="1" dirty="0">
                <a:hlinkClick r:id="rId2"/>
              </a:rPr>
              <a:t>www.ngcareerstrategy.com</a:t>
            </a:r>
            <a:r>
              <a:rPr lang="en-US" sz="1100" i="1" dirty="0"/>
              <a:t>; http://www.laurenbergerinc.com/how-to-write-a-compelling-linkedin-headline/</a:t>
            </a:r>
          </a:p>
        </p:txBody>
      </p:sp>
      <p:pic>
        <p:nvPicPr>
          <p:cNvPr id="11" name="Picture 10">
            <a:extLst>
              <a:ext uri="{FF2B5EF4-FFF2-40B4-BE49-F238E27FC236}">
                <a16:creationId xmlns:a16="http://schemas.microsoft.com/office/drawing/2014/main" id="{F4BF609C-2803-41E7-99CA-30FCF3D4FCB6}"/>
              </a:ext>
            </a:extLst>
          </p:cNvPr>
          <p:cNvPicPr>
            <a:picLocks noChangeAspect="1"/>
          </p:cNvPicPr>
          <p:nvPr/>
        </p:nvPicPr>
        <p:blipFill>
          <a:blip r:embed="rId3"/>
          <a:stretch>
            <a:fillRect/>
          </a:stretch>
        </p:blipFill>
        <p:spPr>
          <a:xfrm>
            <a:off x="97720" y="198783"/>
            <a:ext cx="11919159" cy="6096000"/>
          </a:xfrm>
          <a:prstGeom prst="rect">
            <a:avLst/>
          </a:prstGeom>
        </p:spPr>
      </p:pic>
    </p:spTree>
    <p:extLst>
      <p:ext uri="{BB962C8B-B14F-4D97-AF65-F5344CB8AC3E}">
        <p14:creationId xmlns:p14="http://schemas.microsoft.com/office/powerpoint/2010/main" val="159196697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8183880" cy="387312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75257" y="174778"/>
            <a:ext cx="4016743" cy="2968472"/>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98569" y="3032760"/>
            <a:ext cx="8077201" cy="3297920"/>
          </a:xfrm>
          <a:prstGeom prst="rect">
            <a:avLst/>
          </a:prstGeom>
          <a:ln w="38100">
            <a:solidFill>
              <a:schemeClr val="tx1"/>
            </a:solidFill>
          </a:ln>
        </p:spPr>
      </p:pic>
      <p:pic>
        <p:nvPicPr>
          <p:cNvPr id="9218" name="Picture 2" descr="http://www.abc.net.au/radionational/image/6538334-3x2-340x227.jpg">
            <a:extLst>
              <a:ext uri="{FF2B5EF4-FFF2-40B4-BE49-F238E27FC236}">
                <a16:creationId xmlns:a16="http://schemas.microsoft.com/office/drawing/2014/main" id="{7F7E53F4-D178-44E7-8628-E0E1FD5D687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3873120"/>
            <a:ext cx="3684105" cy="24596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356271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17220" y="5698480"/>
            <a:ext cx="8343900" cy="461665"/>
          </a:xfrm>
          <a:prstGeom prst="rect">
            <a:avLst/>
          </a:prstGeom>
          <a:noFill/>
        </p:spPr>
        <p:txBody>
          <a:bodyPr wrap="square" rtlCol="0">
            <a:spAutoFit/>
          </a:bodyPr>
          <a:lstStyle/>
          <a:p>
            <a:r>
              <a:rPr lang="en-US" sz="2400" dirty="0"/>
              <a:t>http://www.linkedin-makeover.com/linkedin-headline-generator/</a:t>
            </a:r>
          </a:p>
        </p:txBody>
      </p:sp>
      <p:sp>
        <p:nvSpPr>
          <p:cNvPr id="4" name="TextBox 3"/>
          <p:cNvSpPr txBox="1"/>
          <p:nvPr/>
        </p:nvSpPr>
        <p:spPr>
          <a:xfrm>
            <a:off x="7230292" y="634394"/>
            <a:ext cx="4532811" cy="369332"/>
          </a:xfrm>
          <a:prstGeom prst="rect">
            <a:avLst/>
          </a:prstGeom>
          <a:solidFill>
            <a:srgbClr val="FFFF00"/>
          </a:solidFill>
          <a:ln>
            <a:solidFill>
              <a:schemeClr val="tx1"/>
            </a:solidFill>
          </a:ln>
        </p:spPr>
        <p:txBody>
          <a:bodyPr wrap="square" rtlCol="0">
            <a:spAutoFit/>
          </a:bodyPr>
          <a:lstStyle/>
          <a:p>
            <a:r>
              <a:rPr lang="en-US" i="1" dirty="0"/>
              <a:t>Source:</a:t>
            </a:r>
            <a:r>
              <a:rPr lang="en-US" dirty="0"/>
              <a:t> Thomas </a:t>
            </a:r>
            <a:r>
              <a:rPr lang="en-US" dirty="0" err="1"/>
              <a:t>Powner</a:t>
            </a:r>
            <a:r>
              <a:rPr lang="en-US" dirty="0"/>
              <a:t>; </a:t>
            </a:r>
            <a:r>
              <a:rPr lang="en-US" dirty="0">
                <a:hlinkClick r:id="rId2"/>
              </a:rPr>
              <a:t>careerthinker.com/</a:t>
            </a:r>
            <a:endParaRPr lang="en-US" dirty="0"/>
          </a:p>
        </p:txBody>
      </p:sp>
      <p:sp>
        <p:nvSpPr>
          <p:cNvPr id="3" name="TextBox 2"/>
          <p:cNvSpPr txBox="1"/>
          <p:nvPr/>
        </p:nvSpPr>
        <p:spPr>
          <a:xfrm>
            <a:off x="1817370" y="434340"/>
            <a:ext cx="8229600" cy="769441"/>
          </a:xfrm>
          <a:prstGeom prst="rect">
            <a:avLst/>
          </a:prstGeom>
          <a:noFill/>
        </p:spPr>
        <p:txBody>
          <a:bodyPr wrap="square" rtlCol="0">
            <a:spAutoFit/>
          </a:bodyPr>
          <a:lstStyle/>
          <a:p>
            <a:r>
              <a:rPr lang="en-US" sz="4400" b="1" dirty="0"/>
              <a:t>Your Headline is KEY</a:t>
            </a:r>
          </a:p>
        </p:txBody>
      </p:sp>
      <p:sp>
        <p:nvSpPr>
          <p:cNvPr id="6" name="TextBox 5"/>
          <p:cNvSpPr txBox="1"/>
          <p:nvPr/>
        </p:nvSpPr>
        <p:spPr>
          <a:xfrm>
            <a:off x="617220" y="1497330"/>
            <a:ext cx="10995660" cy="4431983"/>
          </a:xfrm>
          <a:prstGeom prst="rect">
            <a:avLst/>
          </a:prstGeom>
          <a:noFill/>
        </p:spPr>
        <p:txBody>
          <a:bodyPr wrap="square" rtlCol="0">
            <a:spAutoFit/>
          </a:bodyPr>
          <a:lstStyle/>
          <a:p>
            <a:pPr marL="285750" indent="-285750">
              <a:buFont typeface="Wingdings 3" panose="05040102010807070707" pitchFamily="18" charset="2"/>
              <a:buChar char=""/>
            </a:pPr>
            <a:r>
              <a:rPr lang="en-US" sz="2400" b="1" dirty="0">
                <a:solidFill>
                  <a:schemeClr val="accent6">
                    <a:lumMod val="75000"/>
                  </a:schemeClr>
                </a:solidFill>
              </a:rPr>
              <a:t>Increasing YOUR Connect</a:t>
            </a:r>
            <a:r>
              <a:rPr lang="en-US" sz="2400" b="1" dirty="0">
                <a:solidFill>
                  <a:schemeClr val="accent6">
                    <a:lumMod val="75000"/>
                  </a:schemeClr>
                </a:solidFill>
                <a:sym typeface="Wingdings 3" panose="05040102010807070707" pitchFamily="18" charset="2"/>
              </a:rPr>
              <a:t> Ability to Career &amp; Business Opportunities</a:t>
            </a:r>
            <a:br>
              <a:rPr lang="en-US" sz="2400" b="1" dirty="0">
                <a:solidFill>
                  <a:schemeClr val="accent6">
                    <a:lumMod val="75000"/>
                  </a:schemeClr>
                </a:solidFill>
                <a:sym typeface="Wingdings 3" panose="05040102010807070707" pitchFamily="18" charset="2"/>
              </a:rPr>
            </a:br>
            <a:r>
              <a:rPr lang="en-US" sz="2400" b="1" dirty="0">
                <a:solidFill>
                  <a:schemeClr val="accent6">
                    <a:lumMod val="75000"/>
                  </a:schemeClr>
                </a:solidFill>
                <a:sym typeface="Wingdings" panose="05000000000000000000" pitchFamily="2" charset="2"/>
              </a:rPr>
              <a:t>Resumes LinkedIn Career Coaching Mock Interviews </a:t>
            </a:r>
            <a:r>
              <a:rPr lang="en-US" dirty="0">
                <a:solidFill>
                  <a:srgbClr val="C00000"/>
                </a:solidFill>
                <a:sym typeface="Wingdings" panose="05000000000000000000" pitchFamily="2" charset="2"/>
              </a:rPr>
              <a:t>(117; https://www.linkedin.com/in/tompowner/)</a:t>
            </a:r>
          </a:p>
          <a:p>
            <a:pPr marL="285750" lvl="0" indent="-285750">
              <a:buFont typeface="Wingdings 3" panose="05040102010807070707" pitchFamily="18" charset="2"/>
              <a:buChar char=""/>
            </a:pPr>
            <a:r>
              <a:rPr lang="en-US" sz="2400" b="1" dirty="0">
                <a:sym typeface="Wingdings 3" panose="05040102010807070707" pitchFamily="18" charset="2"/>
              </a:rPr>
              <a:t>Director of Sales – Leading Teams to Drive Sales, Profits &amp; Build Excellence in Operations, Service &amp; Loyal Partnerships </a:t>
            </a:r>
            <a:r>
              <a:rPr lang="en-US" dirty="0">
                <a:solidFill>
                  <a:srgbClr val="C00000"/>
                </a:solidFill>
                <a:sym typeface="Wingdings" panose="05000000000000000000" pitchFamily="2" charset="2"/>
              </a:rPr>
              <a:t>(120)</a:t>
            </a:r>
          </a:p>
          <a:p>
            <a:pPr marL="285750" lvl="0" indent="-285750">
              <a:buFont typeface="Wingdings 3" panose="05040102010807070707" pitchFamily="18" charset="2"/>
              <a:buChar char=""/>
            </a:pPr>
            <a:r>
              <a:rPr lang="en-US" sz="2400" b="1" dirty="0">
                <a:solidFill>
                  <a:schemeClr val="accent6">
                    <a:lumMod val="75000"/>
                  </a:schemeClr>
                </a:solidFill>
                <a:sym typeface="Wingdings 3" panose="05040102010807070707" pitchFamily="18" charset="2"/>
              </a:rPr>
              <a:t>Creative </a:t>
            </a:r>
            <a:r>
              <a:rPr lang="en-US" sz="2400" b="1" dirty="0" err="1">
                <a:solidFill>
                  <a:schemeClr val="accent6">
                    <a:lumMod val="75000"/>
                  </a:schemeClr>
                </a:solidFill>
                <a:sym typeface="Wingdings 3" panose="05040102010807070707" pitchFamily="18" charset="2"/>
              </a:rPr>
              <a:t>Director</a:t>
            </a:r>
            <a:r>
              <a:rPr lang="en-US" sz="2400" b="1" dirty="0" err="1">
                <a:solidFill>
                  <a:schemeClr val="accent6">
                    <a:lumMod val="75000"/>
                  </a:schemeClr>
                </a:solidFill>
                <a:sym typeface="Wingdings 2" panose="05020102010507070707" pitchFamily="18" charset="2"/>
              </a:rPr>
              <a:t>UX</a:t>
            </a:r>
            <a:r>
              <a:rPr lang="en-US" sz="2400" b="1" dirty="0">
                <a:solidFill>
                  <a:schemeClr val="accent6">
                    <a:lumMod val="75000"/>
                  </a:schemeClr>
                </a:solidFill>
                <a:sym typeface="Wingdings 2" panose="05020102010507070707" pitchFamily="18" charset="2"/>
              </a:rPr>
              <a:t> UI </a:t>
            </a:r>
            <a:r>
              <a:rPr lang="en-US" sz="2400" b="1" dirty="0" err="1">
                <a:solidFill>
                  <a:schemeClr val="accent6">
                    <a:lumMod val="75000"/>
                  </a:schemeClr>
                </a:solidFill>
                <a:sym typeface="Wingdings 2" panose="05020102010507070707" pitchFamily="18" charset="2"/>
              </a:rPr>
              <a:t>DesignerWeb</a:t>
            </a:r>
            <a:r>
              <a:rPr lang="en-US" sz="2400" b="1" dirty="0">
                <a:solidFill>
                  <a:schemeClr val="accent6">
                    <a:lumMod val="75000"/>
                  </a:schemeClr>
                </a:solidFill>
                <a:sym typeface="Wingdings 2" panose="05020102010507070707" pitchFamily="18" charset="2"/>
              </a:rPr>
              <a:t> &amp; Graphic </a:t>
            </a:r>
            <a:r>
              <a:rPr lang="en-US" sz="2400" b="1" dirty="0" err="1">
                <a:solidFill>
                  <a:schemeClr val="accent6">
                    <a:lumMod val="75000"/>
                  </a:schemeClr>
                </a:solidFill>
                <a:sym typeface="Wingdings 2" panose="05020102010507070707" pitchFamily="18" charset="2"/>
              </a:rPr>
              <a:t>DesignerIgniting</a:t>
            </a:r>
            <a:r>
              <a:rPr lang="en-US" sz="2400" b="1" dirty="0">
                <a:solidFill>
                  <a:schemeClr val="accent6">
                    <a:lumMod val="75000"/>
                  </a:schemeClr>
                </a:solidFill>
                <a:sym typeface="Wingdings 2" panose="05020102010507070707" pitchFamily="18" charset="2"/>
              </a:rPr>
              <a:t> Consumer Engagement to Drive Brand Identity &amp; Sales </a:t>
            </a:r>
            <a:r>
              <a:rPr lang="en-US" dirty="0">
                <a:solidFill>
                  <a:srgbClr val="C00000"/>
                </a:solidFill>
                <a:sym typeface="Wingdings" panose="05000000000000000000" pitchFamily="2" charset="2"/>
              </a:rPr>
              <a:t>(118)</a:t>
            </a:r>
          </a:p>
          <a:p>
            <a:pPr marL="285750" indent="-285750">
              <a:buFont typeface="Wingdings 3" panose="05040102010807070707" pitchFamily="18" charset="2"/>
              <a:buChar char=""/>
            </a:pPr>
            <a:r>
              <a:rPr lang="en-US" sz="2400" b="1" dirty="0">
                <a:sym typeface="Wingdings 2" panose="05020102010507070707" pitchFamily="18" charset="2"/>
              </a:rPr>
              <a:t>VP | General Manager Specializing in Luxury Brands in </a:t>
            </a:r>
            <a:r>
              <a:rPr lang="en-US" sz="2400" b="1" dirty="0"/>
              <a:t>✔Beauty ✔Health ✔Fashion</a:t>
            </a:r>
            <a:br>
              <a:rPr lang="en-US" sz="2400" b="1" dirty="0"/>
            </a:br>
            <a:r>
              <a:rPr lang="en-US" sz="2400" b="1" dirty="0"/>
              <a:t>Sales, Operations &amp; Financial Leadership </a:t>
            </a:r>
            <a:r>
              <a:rPr lang="en-US" dirty="0">
                <a:solidFill>
                  <a:srgbClr val="C00000"/>
                </a:solidFill>
                <a:sym typeface="Wingdings" panose="05000000000000000000" pitchFamily="2" charset="2"/>
              </a:rPr>
              <a:t>(120; https://www.linkedin.com/in/fviargues/)</a:t>
            </a:r>
            <a:endParaRPr lang="en-US" b="1" dirty="0"/>
          </a:p>
          <a:p>
            <a:pPr marL="285750" indent="-285750">
              <a:buFont typeface="Wingdings 3" panose="05040102010807070707" pitchFamily="18" charset="2"/>
              <a:buChar char=""/>
            </a:pPr>
            <a:r>
              <a:rPr lang="en-US" sz="2400" b="1" dirty="0">
                <a:solidFill>
                  <a:schemeClr val="accent6">
                    <a:lumMod val="75000"/>
                  </a:schemeClr>
                </a:solidFill>
                <a:sym typeface="Wingdings 2" panose="05020102010507070707" pitchFamily="18" charset="2"/>
              </a:rPr>
              <a:t>SOFTWARE ENGINEER | APPLICATION ARCHITECT | Design </a:t>
            </a:r>
            <a:r>
              <a:rPr lang="en-US" sz="2400" b="1" dirty="0">
                <a:solidFill>
                  <a:schemeClr val="accent6">
                    <a:lumMod val="75000"/>
                  </a:schemeClr>
                </a:solidFill>
              </a:rPr>
              <a:t>✔Test ✔Deliver High-performance Tech Solutions Improving Processes &amp; Systems </a:t>
            </a:r>
            <a:r>
              <a:rPr lang="en-US" dirty="0">
                <a:solidFill>
                  <a:srgbClr val="C00000"/>
                </a:solidFill>
                <a:sym typeface="Wingdings" panose="05000000000000000000" pitchFamily="2" charset="2"/>
              </a:rPr>
              <a:t>(120)</a:t>
            </a:r>
            <a:endParaRPr lang="en-US" b="1" dirty="0">
              <a:solidFill>
                <a:schemeClr val="accent6">
                  <a:lumMod val="75000"/>
                </a:schemeClr>
              </a:solidFill>
              <a:sym typeface="Wingdings 2" panose="05020102010507070707" pitchFamily="18" charset="2"/>
            </a:endParaRPr>
          </a:p>
          <a:p>
            <a:pPr marL="285750" indent="-285750">
              <a:buFont typeface="Wingdings 3" panose="05040102010807070707" pitchFamily="18" charset="2"/>
              <a:buChar char=""/>
            </a:pPr>
            <a:endParaRPr lang="en-US" sz="2400" b="1" dirty="0">
              <a:sym typeface="Wingdings 3" panose="05040102010807070707" pitchFamily="18" charset="2"/>
            </a:endParaRPr>
          </a:p>
        </p:txBody>
      </p:sp>
      <p:sp>
        <p:nvSpPr>
          <p:cNvPr id="7" name="TextBox 6"/>
          <p:cNvSpPr txBox="1"/>
          <p:nvPr/>
        </p:nvSpPr>
        <p:spPr>
          <a:xfrm>
            <a:off x="9074876" y="5853530"/>
            <a:ext cx="2424248" cy="369332"/>
          </a:xfrm>
          <a:prstGeom prst="rect">
            <a:avLst/>
          </a:prstGeom>
          <a:solidFill>
            <a:srgbClr val="FFFF00"/>
          </a:solidFill>
          <a:ln>
            <a:solidFill>
              <a:schemeClr val="tx1"/>
            </a:solidFill>
          </a:ln>
        </p:spPr>
        <p:txBody>
          <a:bodyPr wrap="square" rtlCol="0">
            <a:spAutoFit/>
          </a:bodyPr>
          <a:lstStyle/>
          <a:p>
            <a:r>
              <a:rPr lang="en-US" i="1" dirty="0"/>
              <a:t>Source:</a:t>
            </a:r>
            <a:r>
              <a:rPr lang="en-US" dirty="0"/>
              <a:t> Donna </a:t>
            </a:r>
            <a:r>
              <a:rPr lang="en-US" dirty="0" err="1"/>
              <a:t>Serdula</a:t>
            </a:r>
            <a:endParaRPr lang="en-US" dirty="0"/>
          </a:p>
        </p:txBody>
      </p:sp>
    </p:spTree>
    <p:extLst>
      <p:ext uri="{BB962C8B-B14F-4D97-AF65-F5344CB8AC3E}">
        <p14:creationId xmlns:p14="http://schemas.microsoft.com/office/powerpoint/2010/main" val="52644634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9411788" y="618854"/>
            <a:ext cx="2364377" cy="378822"/>
          </a:xfrm>
          <a:prstGeom prst="rect">
            <a:avLst/>
          </a:prstGeom>
          <a:solidFill>
            <a:srgbClr val="FFFF00"/>
          </a:solidFill>
          <a:ln>
            <a:solidFill>
              <a:schemeClr val="tx1"/>
            </a:solidFill>
          </a:ln>
        </p:spPr>
        <p:txBody>
          <a:bodyPr wrap="square" rtlCol="0">
            <a:spAutoFit/>
          </a:bodyPr>
          <a:lstStyle/>
          <a:p>
            <a:r>
              <a:rPr lang="en-US" i="1" dirty="0"/>
              <a:t>Source:</a:t>
            </a:r>
            <a:r>
              <a:rPr lang="en-US" dirty="0"/>
              <a:t> Donna </a:t>
            </a:r>
            <a:r>
              <a:rPr lang="en-US" dirty="0" err="1"/>
              <a:t>Serdula</a:t>
            </a:r>
            <a:endParaRPr lang="en-US" dirty="0"/>
          </a:p>
        </p:txBody>
      </p:sp>
      <p:sp>
        <p:nvSpPr>
          <p:cNvPr id="5" name="TextBox 4"/>
          <p:cNvSpPr txBox="1"/>
          <p:nvPr/>
        </p:nvSpPr>
        <p:spPr>
          <a:xfrm>
            <a:off x="948690" y="318042"/>
            <a:ext cx="10401300" cy="769441"/>
          </a:xfrm>
          <a:prstGeom prst="rect">
            <a:avLst/>
          </a:prstGeom>
          <a:noFill/>
        </p:spPr>
        <p:txBody>
          <a:bodyPr wrap="square" rtlCol="0">
            <a:spAutoFit/>
          </a:bodyPr>
          <a:lstStyle/>
          <a:p>
            <a:r>
              <a:rPr lang="en-US" sz="4400" b="1" dirty="0"/>
              <a:t>More Headline Examples </a:t>
            </a:r>
          </a:p>
        </p:txBody>
      </p:sp>
      <p:sp>
        <p:nvSpPr>
          <p:cNvPr id="6" name="TextBox 5"/>
          <p:cNvSpPr txBox="1"/>
          <p:nvPr/>
        </p:nvSpPr>
        <p:spPr>
          <a:xfrm>
            <a:off x="948690" y="1087483"/>
            <a:ext cx="10827475" cy="4724370"/>
          </a:xfrm>
          <a:prstGeom prst="rect">
            <a:avLst/>
          </a:prstGeom>
          <a:noFill/>
        </p:spPr>
        <p:txBody>
          <a:bodyPr wrap="square" rtlCol="0">
            <a:spAutoFit/>
          </a:bodyPr>
          <a:lstStyle/>
          <a:p>
            <a:pPr>
              <a:spcAft>
                <a:spcPts val="1800"/>
              </a:spcAft>
            </a:pPr>
            <a:r>
              <a:rPr lang="en-US" sz="3200" b="1" dirty="0"/>
              <a:t>Insurance Broker &amp; Agent </a:t>
            </a:r>
            <a:r>
              <a:rPr lang="en-US" sz="3200" b="1" dirty="0">
                <a:sym typeface="Wingdings 3" panose="05040102010807070707" pitchFamily="18" charset="2"/>
              </a:rPr>
              <a:t> </a:t>
            </a:r>
            <a:r>
              <a:rPr lang="en-US" sz="3200" dirty="0">
                <a:sym typeface="Wingdings 3" panose="05040102010807070707" pitchFamily="18" charset="2"/>
              </a:rPr>
              <a:t>Giving You Peace of Mind by Protecting Your Home, Car, and Assets</a:t>
            </a:r>
            <a:endParaRPr lang="en-US" sz="3200" dirty="0">
              <a:sym typeface="Wingdings" panose="05000000000000000000" pitchFamily="2" charset="2"/>
            </a:endParaRPr>
          </a:p>
          <a:p>
            <a:pPr lvl="0">
              <a:spcAft>
                <a:spcPts val="1800"/>
              </a:spcAft>
            </a:pPr>
            <a:r>
              <a:rPr lang="en-US" sz="3200" b="1" dirty="0">
                <a:sym typeface="Wingdings 3" panose="05040102010807070707" pitchFamily="18" charset="2"/>
              </a:rPr>
              <a:t>Financial Advisor </a:t>
            </a:r>
            <a:r>
              <a:rPr lang="en-US" sz="3200" b="1" dirty="0">
                <a:sym typeface="Wingdings" panose="05000000000000000000" pitchFamily="2" charset="2"/>
              </a:rPr>
              <a:t> </a:t>
            </a:r>
            <a:r>
              <a:rPr lang="en-US" sz="3200" dirty="0">
                <a:sym typeface="Wingdings 3" panose="05040102010807070707" pitchFamily="18" charset="2"/>
              </a:rPr>
              <a:t>Taking Away the Guesswork from Investments </a:t>
            </a:r>
            <a:r>
              <a:rPr lang="en-US" sz="3200" dirty="0">
                <a:sym typeface="Wingdings" panose="05000000000000000000" pitchFamily="2" charset="2"/>
              </a:rPr>
              <a:t> Helping You Plan and Achieve Your Future Goals</a:t>
            </a:r>
          </a:p>
          <a:p>
            <a:pPr lvl="0">
              <a:spcAft>
                <a:spcPts val="1800"/>
              </a:spcAft>
            </a:pPr>
            <a:r>
              <a:rPr lang="en-US" sz="3200" b="1" dirty="0">
                <a:sym typeface="Wingdings 3" panose="05040102010807070707" pitchFamily="18" charset="2"/>
              </a:rPr>
              <a:t>Real Estate Agent  </a:t>
            </a:r>
            <a:r>
              <a:rPr lang="en-US" sz="3200" dirty="0">
                <a:sym typeface="Wingdings 2" panose="05020102010507070707" pitchFamily="18" charset="2"/>
              </a:rPr>
              <a:t>Helping Families in New York City Find the Home of their Dreams!</a:t>
            </a:r>
            <a:endParaRPr lang="en-US" sz="3200" dirty="0">
              <a:sym typeface="Wingdings" panose="05000000000000000000" pitchFamily="2" charset="2"/>
            </a:endParaRPr>
          </a:p>
          <a:p>
            <a:pPr>
              <a:spcAft>
                <a:spcPts val="1800"/>
              </a:spcAft>
            </a:pPr>
            <a:r>
              <a:rPr lang="en-US" sz="3200" b="1" dirty="0">
                <a:sym typeface="Wingdings 2" panose="05020102010507070707" pitchFamily="18" charset="2"/>
              </a:rPr>
              <a:t>Sales Consultant </a:t>
            </a:r>
            <a:r>
              <a:rPr lang="en-US" sz="3200" b="1" dirty="0">
                <a:sym typeface="Wingdings 3" panose="05040102010807070707" pitchFamily="18" charset="2"/>
              </a:rPr>
              <a:t> </a:t>
            </a:r>
            <a:r>
              <a:rPr lang="en-US" sz="3200" dirty="0">
                <a:sym typeface="Wingdings 2" panose="05020102010507070707" pitchFamily="18" charset="2"/>
              </a:rPr>
              <a:t>Helping Businesses Develop Strong Sales Forces through Intensive Sales Training Programs</a:t>
            </a:r>
            <a:endParaRPr lang="en-US" sz="3200" b="1" dirty="0">
              <a:sym typeface="Wingdings 3" panose="05040102010807070707" pitchFamily="18" charset="2"/>
            </a:endParaRPr>
          </a:p>
        </p:txBody>
      </p:sp>
    </p:spTree>
    <p:extLst>
      <p:ext uri="{BB962C8B-B14F-4D97-AF65-F5344CB8AC3E}">
        <p14:creationId xmlns:p14="http://schemas.microsoft.com/office/powerpoint/2010/main" val="235789508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9433016" y="702762"/>
            <a:ext cx="2364377" cy="378822"/>
          </a:xfrm>
          <a:prstGeom prst="rect">
            <a:avLst/>
          </a:prstGeom>
          <a:solidFill>
            <a:srgbClr val="FFFF00"/>
          </a:solidFill>
          <a:ln>
            <a:solidFill>
              <a:schemeClr val="tx1"/>
            </a:solidFill>
          </a:ln>
        </p:spPr>
        <p:txBody>
          <a:bodyPr wrap="square" rtlCol="0">
            <a:spAutoFit/>
          </a:bodyPr>
          <a:lstStyle/>
          <a:p>
            <a:r>
              <a:rPr lang="en-US" i="1" dirty="0"/>
              <a:t>Source:</a:t>
            </a:r>
            <a:r>
              <a:rPr lang="en-US" dirty="0"/>
              <a:t> Donna </a:t>
            </a:r>
            <a:r>
              <a:rPr lang="en-US" dirty="0" err="1"/>
              <a:t>Serdula</a:t>
            </a:r>
            <a:endParaRPr lang="en-US" dirty="0"/>
          </a:p>
        </p:txBody>
      </p:sp>
      <p:sp>
        <p:nvSpPr>
          <p:cNvPr id="5" name="TextBox 4"/>
          <p:cNvSpPr txBox="1"/>
          <p:nvPr/>
        </p:nvSpPr>
        <p:spPr>
          <a:xfrm>
            <a:off x="948690" y="318042"/>
            <a:ext cx="10401300" cy="769441"/>
          </a:xfrm>
          <a:prstGeom prst="rect">
            <a:avLst/>
          </a:prstGeom>
          <a:noFill/>
        </p:spPr>
        <p:txBody>
          <a:bodyPr wrap="square" rtlCol="0">
            <a:spAutoFit/>
          </a:bodyPr>
          <a:lstStyle/>
          <a:p>
            <a:r>
              <a:rPr lang="en-US" sz="4400" b="1" dirty="0"/>
              <a:t>And Yet </a:t>
            </a:r>
            <a:r>
              <a:rPr lang="en-US" sz="4400" b="1" i="1" dirty="0"/>
              <a:t>More</a:t>
            </a:r>
            <a:r>
              <a:rPr lang="en-US" sz="4400" b="1" dirty="0"/>
              <a:t> Headline Examples … </a:t>
            </a:r>
          </a:p>
        </p:txBody>
      </p:sp>
      <p:sp>
        <p:nvSpPr>
          <p:cNvPr id="6" name="TextBox 5"/>
          <p:cNvSpPr txBox="1"/>
          <p:nvPr/>
        </p:nvSpPr>
        <p:spPr>
          <a:xfrm>
            <a:off x="948690" y="1081584"/>
            <a:ext cx="10546625" cy="5924699"/>
          </a:xfrm>
          <a:prstGeom prst="rect">
            <a:avLst/>
          </a:prstGeom>
          <a:noFill/>
        </p:spPr>
        <p:txBody>
          <a:bodyPr wrap="square" rtlCol="0">
            <a:spAutoFit/>
          </a:bodyPr>
          <a:lstStyle/>
          <a:p>
            <a:pPr>
              <a:spcAft>
                <a:spcPts val="1800"/>
              </a:spcAft>
            </a:pPr>
            <a:r>
              <a:rPr lang="en-US" sz="2800" b="1" dirty="0"/>
              <a:t>Software Engineer</a:t>
            </a:r>
            <a:r>
              <a:rPr lang="en-US" sz="2800" b="1" dirty="0">
                <a:sym typeface="Wingdings 3" panose="05040102010807070707" pitchFamily="18" charset="2"/>
              </a:rPr>
              <a:t> </a:t>
            </a:r>
            <a:r>
              <a:rPr lang="en-US" sz="2800" dirty="0">
                <a:sym typeface="Wingdings 3" panose="05040102010807070707" pitchFamily="18" charset="2"/>
              </a:rPr>
              <a:t>Building the Applications that Make Your Business Life Easier</a:t>
            </a:r>
            <a:endParaRPr lang="en-US" sz="2800" dirty="0">
              <a:sym typeface="Wingdings" panose="05000000000000000000" pitchFamily="2" charset="2"/>
            </a:endParaRPr>
          </a:p>
          <a:p>
            <a:pPr lvl="0">
              <a:spcAft>
                <a:spcPts val="1800"/>
              </a:spcAft>
            </a:pPr>
            <a:r>
              <a:rPr lang="en-US" sz="2800" b="1" dirty="0">
                <a:sym typeface="Wingdings 3" panose="05040102010807070707" pitchFamily="18" charset="2"/>
              </a:rPr>
              <a:t>Project Manager</a:t>
            </a:r>
            <a:r>
              <a:rPr lang="en-US" sz="2800" b="1" dirty="0">
                <a:sym typeface="Wingdings" panose="05000000000000000000" pitchFamily="2" charset="2"/>
              </a:rPr>
              <a:t> </a:t>
            </a:r>
            <a:r>
              <a:rPr lang="en-US" sz="2800" dirty="0">
                <a:sym typeface="Wingdings" panose="05000000000000000000" pitchFamily="2" charset="2"/>
              </a:rPr>
              <a:t>with a Passion for Coding and Technical Writing, Looking to Positively Impact a New Organization </a:t>
            </a:r>
          </a:p>
          <a:p>
            <a:pPr lvl="0">
              <a:spcAft>
                <a:spcPts val="1800"/>
              </a:spcAft>
            </a:pPr>
            <a:r>
              <a:rPr lang="en-US" sz="2800" b="1" dirty="0">
                <a:sym typeface="Wingdings 3" panose="05040102010807070707" pitchFamily="18" charset="2"/>
              </a:rPr>
              <a:t>IT Specialist </a:t>
            </a:r>
            <a:r>
              <a:rPr lang="en-US" sz="2800" dirty="0">
                <a:sym typeface="Wingdings 2" panose="05020102010507070707" pitchFamily="18" charset="2"/>
              </a:rPr>
              <a:t>Devoted to Creating Stable, Scalable Solutions for Small Businesses</a:t>
            </a:r>
            <a:endParaRPr lang="en-US" sz="2800" dirty="0">
              <a:sym typeface="Wingdings" panose="05000000000000000000" pitchFamily="2" charset="2"/>
            </a:endParaRPr>
          </a:p>
          <a:p>
            <a:pPr>
              <a:spcAft>
                <a:spcPts val="1800"/>
              </a:spcAft>
            </a:pPr>
            <a:r>
              <a:rPr lang="en-US" sz="2800" b="1" dirty="0">
                <a:sym typeface="Wingdings 2" panose="05020102010507070707" pitchFamily="18" charset="2"/>
              </a:rPr>
              <a:t>Business Analyst</a:t>
            </a:r>
            <a:r>
              <a:rPr lang="en-US" sz="2800" b="1" dirty="0">
                <a:sym typeface="Wingdings 3" panose="05040102010807070707" pitchFamily="18" charset="2"/>
              </a:rPr>
              <a:t> </a:t>
            </a:r>
            <a:r>
              <a:rPr lang="en-US" sz="2800" dirty="0">
                <a:sym typeface="Wingdings 2" panose="05020102010507070707" pitchFamily="18" charset="2"/>
              </a:rPr>
              <a:t>Helping Companies Translate Their Business Goals and Ideas to Operational Reality and Positive ROI</a:t>
            </a:r>
          </a:p>
          <a:p>
            <a:pPr>
              <a:spcAft>
                <a:spcPts val="1800"/>
              </a:spcAft>
            </a:pPr>
            <a:r>
              <a:rPr lang="en-US" sz="2800" b="1" dirty="0">
                <a:sym typeface="Wingdings 2" panose="05020102010507070707" pitchFamily="18" charset="2"/>
              </a:rPr>
              <a:t>Interim CEO</a:t>
            </a:r>
            <a:r>
              <a:rPr lang="en-US" sz="2800" b="1" dirty="0">
                <a:sym typeface="Wingdings 3" panose="05040102010807070707" pitchFamily="18" charset="2"/>
              </a:rPr>
              <a:t> </a:t>
            </a:r>
            <a:r>
              <a:rPr lang="en-US" sz="2800" dirty="0">
                <a:sym typeface="Wingdings 2" panose="05020102010507070707" pitchFamily="18" charset="2"/>
              </a:rPr>
              <a:t>Solving urgent leadership problems … when your CEO steps down, I step up!</a:t>
            </a:r>
          </a:p>
          <a:p>
            <a:pPr>
              <a:spcAft>
                <a:spcPts val="1800"/>
              </a:spcAft>
            </a:pPr>
            <a:endParaRPr lang="en-US" sz="2400" b="1" dirty="0">
              <a:sym typeface="Wingdings 3" panose="05040102010807070707" pitchFamily="18" charset="2"/>
            </a:endParaRPr>
          </a:p>
        </p:txBody>
      </p:sp>
    </p:spTree>
    <p:extLst>
      <p:ext uri="{BB962C8B-B14F-4D97-AF65-F5344CB8AC3E}">
        <p14:creationId xmlns:p14="http://schemas.microsoft.com/office/powerpoint/2010/main" val="24077261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6B80027-D24C-4AC3-B762-905A0B8122A6}"/>
              </a:ext>
            </a:extLst>
          </p:cNvPr>
          <p:cNvSpPr txBox="1"/>
          <p:nvPr/>
        </p:nvSpPr>
        <p:spPr>
          <a:xfrm>
            <a:off x="8509001" y="406399"/>
            <a:ext cx="3723428" cy="2800767"/>
          </a:xfrm>
          <a:prstGeom prst="rect">
            <a:avLst/>
          </a:prstGeom>
          <a:noFill/>
        </p:spPr>
        <p:txBody>
          <a:bodyPr wrap="square" rtlCol="0">
            <a:spAutoFit/>
          </a:bodyPr>
          <a:lstStyle/>
          <a:p>
            <a:pPr algn="ctr"/>
            <a:r>
              <a:rPr lang="en-US" sz="8800" b="1" dirty="0">
                <a:latin typeface="Rockwell Condensed" panose="02060603050405020104" pitchFamily="18" charset="0"/>
              </a:rPr>
              <a:t>VISUAL IMPACT</a:t>
            </a:r>
          </a:p>
        </p:txBody>
      </p:sp>
      <p:pic>
        <p:nvPicPr>
          <p:cNvPr id="3074" name="Picture 2" descr="Image result for visual impact">
            <a:extLst>
              <a:ext uri="{FF2B5EF4-FFF2-40B4-BE49-F238E27FC236}">
                <a16:creationId xmlns:a16="http://schemas.microsoft.com/office/drawing/2014/main" id="{2606BF83-2153-4066-B6E9-027D812D25C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771" y="-1"/>
            <a:ext cx="8518503" cy="64516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372630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Image result for bite size">
            <a:extLst>
              <a:ext uri="{FF2B5EF4-FFF2-40B4-BE49-F238E27FC236}">
                <a16:creationId xmlns:a16="http://schemas.microsoft.com/office/drawing/2014/main" id="{D2F4F813-E277-4080-B7A4-96021B4F44D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7467989" cy="634779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86B80027-D24C-4AC3-B762-905A0B8122A6}"/>
              </a:ext>
            </a:extLst>
          </p:cNvPr>
          <p:cNvSpPr txBox="1"/>
          <p:nvPr/>
        </p:nvSpPr>
        <p:spPr>
          <a:xfrm>
            <a:off x="7319614" y="406399"/>
            <a:ext cx="5003800" cy="2800767"/>
          </a:xfrm>
          <a:prstGeom prst="rect">
            <a:avLst/>
          </a:prstGeom>
          <a:noFill/>
        </p:spPr>
        <p:txBody>
          <a:bodyPr wrap="square" rtlCol="0">
            <a:spAutoFit/>
          </a:bodyPr>
          <a:lstStyle/>
          <a:p>
            <a:pPr algn="ctr"/>
            <a:r>
              <a:rPr lang="en-US" sz="8800" b="1" dirty="0">
                <a:latin typeface="Rockwell Condensed" panose="02060603050405020104" pitchFamily="18" charset="0"/>
              </a:rPr>
              <a:t>BITE-SIZE (CHUNX)</a:t>
            </a:r>
          </a:p>
        </p:txBody>
      </p:sp>
    </p:spTree>
    <p:extLst>
      <p:ext uri="{BB962C8B-B14F-4D97-AF65-F5344CB8AC3E}">
        <p14:creationId xmlns:p14="http://schemas.microsoft.com/office/powerpoint/2010/main" val="132947473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098451" y="19343"/>
            <a:ext cx="6415938" cy="6838657"/>
          </a:xfrm>
          <a:prstGeom prst="rect">
            <a:avLst/>
          </a:prstGeom>
        </p:spPr>
      </p:pic>
      <p:sp>
        <p:nvSpPr>
          <p:cNvPr id="2" name="TextBox 1"/>
          <p:cNvSpPr txBox="1"/>
          <p:nvPr/>
        </p:nvSpPr>
        <p:spPr>
          <a:xfrm>
            <a:off x="378441" y="-86673"/>
            <a:ext cx="2476983" cy="6740307"/>
          </a:xfrm>
          <a:prstGeom prst="rect">
            <a:avLst/>
          </a:prstGeom>
          <a:noFill/>
        </p:spPr>
        <p:txBody>
          <a:bodyPr wrap="square" rtlCol="0">
            <a:spAutoFit/>
          </a:bodyPr>
          <a:lstStyle/>
          <a:p>
            <a:pPr algn="ctr"/>
            <a:r>
              <a:rPr lang="en-US" sz="3600" b="1" dirty="0"/>
              <a:t>This is a “chunked” Summary … note how much easier it is to SCAN … because no one actually READS your LI Profiles!</a:t>
            </a:r>
          </a:p>
        </p:txBody>
      </p:sp>
      <p:sp>
        <p:nvSpPr>
          <p:cNvPr id="5" name="TextBox 4"/>
          <p:cNvSpPr txBox="1"/>
          <p:nvPr/>
        </p:nvSpPr>
        <p:spPr>
          <a:xfrm>
            <a:off x="4040014" y="5961409"/>
            <a:ext cx="4672912" cy="369332"/>
          </a:xfrm>
          <a:prstGeom prst="rect">
            <a:avLst/>
          </a:prstGeom>
          <a:solidFill>
            <a:srgbClr val="FFFF00"/>
          </a:solidFill>
          <a:ln>
            <a:solidFill>
              <a:schemeClr val="tx1"/>
            </a:solidFill>
          </a:ln>
        </p:spPr>
        <p:txBody>
          <a:bodyPr wrap="square" rtlCol="0">
            <a:spAutoFit/>
          </a:bodyPr>
          <a:lstStyle/>
          <a:p>
            <a:r>
              <a:rPr lang="en-US" i="1" dirty="0"/>
              <a:t>Source:</a:t>
            </a:r>
            <a:r>
              <a:rPr lang="en-US" dirty="0"/>
              <a:t> John Nemo; </a:t>
            </a:r>
            <a:r>
              <a:rPr lang="en-US" dirty="0">
                <a:hlinkClick r:id="rId3"/>
              </a:rPr>
              <a:t>http://linkedinriches.com/</a:t>
            </a:r>
            <a:r>
              <a:rPr lang="en-US" dirty="0"/>
              <a:t> </a:t>
            </a:r>
          </a:p>
        </p:txBody>
      </p:sp>
    </p:spTree>
    <p:extLst>
      <p:ext uri="{BB962C8B-B14F-4D97-AF65-F5344CB8AC3E}">
        <p14:creationId xmlns:p14="http://schemas.microsoft.com/office/powerpoint/2010/main" val="332850363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8046720" y="566448"/>
            <a:ext cx="4023360" cy="923330"/>
          </a:xfrm>
          <a:prstGeom prst="rect">
            <a:avLst/>
          </a:prstGeom>
          <a:solidFill>
            <a:srgbClr val="FFFF00"/>
          </a:solidFill>
          <a:ln>
            <a:solidFill>
              <a:schemeClr val="tx1"/>
            </a:solidFill>
          </a:ln>
        </p:spPr>
        <p:txBody>
          <a:bodyPr wrap="square" rtlCol="0">
            <a:spAutoFit/>
          </a:bodyPr>
          <a:lstStyle/>
          <a:p>
            <a:r>
              <a:rPr lang="en-US" i="1" dirty="0"/>
              <a:t>Source:</a:t>
            </a:r>
            <a:r>
              <a:rPr lang="en-US" dirty="0"/>
              <a:t> Thomas </a:t>
            </a:r>
            <a:r>
              <a:rPr lang="en-US" dirty="0" err="1"/>
              <a:t>Powner</a:t>
            </a:r>
            <a:r>
              <a:rPr lang="en-US" dirty="0"/>
              <a:t>; </a:t>
            </a:r>
            <a:r>
              <a:rPr lang="en-US" dirty="0">
                <a:hlinkClick r:id="rId2"/>
              </a:rPr>
              <a:t>careerthinker.com/</a:t>
            </a:r>
            <a:r>
              <a:rPr lang="en-US" dirty="0"/>
              <a:t> and </a:t>
            </a:r>
            <a:r>
              <a:rPr lang="en-US" dirty="0">
                <a:hlinkClick r:id="rId3"/>
              </a:rPr>
              <a:t>https://www.linkedin.com/in/fviargues/</a:t>
            </a:r>
            <a:r>
              <a:rPr lang="en-US" dirty="0"/>
              <a:t> </a:t>
            </a:r>
          </a:p>
        </p:txBody>
      </p:sp>
      <p:pic>
        <p:nvPicPr>
          <p:cNvPr id="2" name="Picture 1"/>
          <p:cNvPicPr>
            <a:picLocks noChangeAspect="1"/>
          </p:cNvPicPr>
          <p:nvPr/>
        </p:nvPicPr>
        <p:blipFill>
          <a:blip r:embed="rId4"/>
          <a:stretch>
            <a:fillRect/>
          </a:stretch>
        </p:blipFill>
        <p:spPr>
          <a:xfrm>
            <a:off x="102615" y="0"/>
            <a:ext cx="7302588" cy="6858000"/>
          </a:xfrm>
          <a:prstGeom prst="rect">
            <a:avLst/>
          </a:prstGeom>
        </p:spPr>
      </p:pic>
    </p:spTree>
    <p:extLst>
      <p:ext uri="{BB962C8B-B14F-4D97-AF65-F5344CB8AC3E}">
        <p14:creationId xmlns:p14="http://schemas.microsoft.com/office/powerpoint/2010/main" val="177992566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756263" y="42656"/>
            <a:ext cx="7353572" cy="6776155"/>
          </a:xfrm>
          <a:prstGeom prst="rect">
            <a:avLst/>
          </a:prstGeom>
          <a:ln w="38100">
            <a:solidFill>
              <a:schemeClr val="accent5">
                <a:lumMod val="75000"/>
              </a:schemeClr>
            </a:solidFill>
          </a:ln>
        </p:spPr>
      </p:pic>
    </p:spTree>
    <p:extLst>
      <p:ext uri="{BB962C8B-B14F-4D97-AF65-F5344CB8AC3E}">
        <p14:creationId xmlns:p14="http://schemas.microsoft.com/office/powerpoint/2010/main" val="113289225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LI Formul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9278" y="0"/>
            <a:ext cx="10321925"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normAutofit fontScale="90000"/>
          </a:bodyPr>
          <a:lstStyle/>
          <a:p>
            <a:r>
              <a:rPr lang="en-US" dirty="0">
                <a:solidFill>
                  <a:schemeClr val="bg1"/>
                </a:solidFill>
              </a:rPr>
              <a:t>Be Known &amp; Liked: Summary; Visibility </a:t>
            </a:r>
            <a:r>
              <a:rPr lang="en-US" sz="3100" i="1" dirty="0">
                <a:solidFill>
                  <a:schemeClr val="bg1"/>
                </a:solidFill>
              </a:rPr>
              <a:t>(e.g., Posting)</a:t>
            </a:r>
            <a:br>
              <a:rPr lang="en-US" sz="3100" i="1" dirty="0">
                <a:solidFill>
                  <a:schemeClr val="bg1"/>
                </a:solidFill>
              </a:rPr>
            </a:br>
            <a:endParaRPr lang="en-US" sz="3100" i="1" dirty="0">
              <a:solidFill>
                <a:schemeClr val="bg1"/>
              </a:solidFill>
            </a:endParaRPr>
          </a:p>
        </p:txBody>
      </p:sp>
      <p:sp>
        <p:nvSpPr>
          <p:cNvPr id="4" name="TextBox 3"/>
          <p:cNvSpPr txBox="1"/>
          <p:nvPr/>
        </p:nvSpPr>
        <p:spPr>
          <a:xfrm>
            <a:off x="6096000" y="6353295"/>
            <a:ext cx="4672912" cy="369332"/>
          </a:xfrm>
          <a:prstGeom prst="rect">
            <a:avLst/>
          </a:prstGeom>
          <a:solidFill>
            <a:srgbClr val="FFFF00"/>
          </a:solidFill>
          <a:ln>
            <a:solidFill>
              <a:schemeClr val="tx1"/>
            </a:solidFill>
          </a:ln>
        </p:spPr>
        <p:txBody>
          <a:bodyPr wrap="square" rtlCol="0">
            <a:spAutoFit/>
          </a:bodyPr>
          <a:lstStyle/>
          <a:p>
            <a:r>
              <a:rPr lang="en-US" i="1" dirty="0"/>
              <a:t>Source:</a:t>
            </a:r>
            <a:r>
              <a:rPr lang="en-US" dirty="0"/>
              <a:t> John Nemo; </a:t>
            </a:r>
            <a:r>
              <a:rPr lang="en-US" dirty="0">
                <a:hlinkClick r:id="rId3"/>
              </a:rPr>
              <a:t>http://linkedinriches.com/</a:t>
            </a:r>
            <a:r>
              <a:rPr lang="en-US" dirty="0"/>
              <a:t> </a:t>
            </a:r>
          </a:p>
        </p:txBody>
      </p:sp>
    </p:spTree>
    <p:extLst>
      <p:ext uri="{BB962C8B-B14F-4D97-AF65-F5344CB8AC3E}">
        <p14:creationId xmlns:p14="http://schemas.microsoft.com/office/powerpoint/2010/main" val="293899791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Be Known &amp; Liked: Summary; Visibility </a:t>
            </a:r>
            <a:r>
              <a:rPr lang="en-US" sz="3100" i="1" dirty="0"/>
              <a:t>(e.g., Posting)</a:t>
            </a:r>
            <a:br>
              <a:rPr lang="en-US" sz="3100" i="1" dirty="0"/>
            </a:br>
            <a:endParaRPr lang="en-US" sz="3100" i="1" dirty="0"/>
          </a:p>
        </p:txBody>
      </p:sp>
      <p:sp>
        <p:nvSpPr>
          <p:cNvPr id="3" name="TextBox 2"/>
          <p:cNvSpPr txBox="1"/>
          <p:nvPr/>
        </p:nvSpPr>
        <p:spPr>
          <a:xfrm>
            <a:off x="602428" y="1344706"/>
            <a:ext cx="10972800" cy="4524315"/>
          </a:xfrm>
          <a:prstGeom prst="rect">
            <a:avLst/>
          </a:prstGeom>
          <a:noFill/>
        </p:spPr>
        <p:txBody>
          <a:bodyPr wrap="square" rtlCol="0">
            <a:spAutoFit/>
          </a:bodyPr>
          <a:lstStyle/>
          <a:p>
            <a:pPr fontAlgn="base"/>
            <a:r>
              <a:rPr lang="en-US" b="1" dirty="0"/>
              <a:t>WHAT I DO</a:t>
            </a:r>
            <a:r>
              <a:rPr lang="en-US" dirty="0"/>
              <a:t>: I help [MY TARGET AUDIENCE] achieve [THEIR TOP GOAL] by providing [MY PRODUCT or SERVICE].</a:t>
            </a:r>
          </a:p>
          <a:p>
            <a:pPr fontAlgn="base"/>
            <a:r>
              <a:rPr lang="en-US" b="1" dirty="0"/>
              <a:t>WHO I WORK WITH</a:t>
            </a:r>
            <a:r>
              <a:rPr lang="en-US" dirty="0"/>
              <a:t>: I partner with [TARGET AUDIENCE or INDUSTRY TYPE] including:</a:t>
            </a:r>
          </a:p>
          <a:p>
            <a:pPr fontAlgn="base"/>
            <a:r>
              <a:rPr lang="en-US" dirty="0"/>
              <a:t>[INSERT BULLETED LIST OF JOB TITLES, INDUSTRY NAMES, etc.]</a:t>
            </a:r>
          </a:p>
          <a:p>
            <a:pPr fontAlgn="base"/>
            <a:r>
              <a:rPr lang="en-US" b="1" dirty="0"/>
              <a:t>WHY IT WORKS</a:t>
            </a:r>
            <a:r>
              <a:rPr lang="en-US" dirty="0"/>
              <a:t>: When you partner with [MY COMPANY NAME] you get the most efficient, effective and affordable [PRODUCT or SERVICE] that [TARGET AUDIENCE] is looking for right now.</a:t>
            </a:r>
          </a:p>
          <a:p>
            <a:pPr fontAlgn="base"/>
            <a:r>
              <a:rPr lang="en-US" b="1" dirty="0"/>
              <a:t>WHAT MAKES </a:t>
            </a:r>
            <a:r>
              <a:rPr lang="en-US" dirty="0"/>
              <a:t>[ME or US] </a:t>
            </a:r>
            <a:r>
              <a:rPr lang="en-US" b="1" dirty="0"/>
              <a:t>DIFFERENT</a:t>
            </a:r>
            <a:r>
              <a:rPr lang="en-US" dirty="0"/>
              <a:t>: </a:t>
            </a:r>
            <a:r>
              <a:rPr lang="en-US" i="1" dirty="0"/>
              <a:t>[Answer that question! What makes you unique/different/better than similar vendors or competitors? XYZ years of experience? Certifications/Patents/etc.? Personal, 1-on-1 attention and Customer Service/Support?]</a:t>
            </a:r>
            <a:endParaRPr lang="en-US" dirty="0"/>
          </a:p>
          <a:p>
            <a:pPr fontAlgn="base"/>
            <a:r>
              <a:rPr lang="en-US" b="1" dirty="0"/>
              <a:t>WHAT OTHERS SAY</a:t>
            </a:r>
            <a:r>
              <a:rPr lang="en-US" dirty="0"/>
              <a:t>: [COPY AND PASTE IN 2-3 TESTIMONIALS IN THIS AREA. USE A REAL PERSON, FULL NAME, COMPANY NAME, ETC. AND EXPLAIN SPECIFIC VALUE/BENEFIT PERSON RECEIVED FROM YOU OR YOUR BUSINESS.]</a:t>
            </a:r>
          </a:p>
          <a:p>
            <a:pPr fontAlgn="base"/>
            <a:r>
              <a:rPr lang="en-US" b="1" dirty="0"/>
              <a:t>HOW IT WORKS</a:t>
            </a:r>
            <a:r>
              <a:rPr lang="en-US" dirty="0"/>
              <a:t>: [Explain Your process – we start with a free evaluation, we first meet via phone to discuss your needs, etc., or we perform XYZ services for you, etc.]</a:t>
            </a:r>
          </a:p>
          <a:p>
            <a:pPr fontAlgn="base"/>
            <a:r>
              <a:rPr lang="en-US" b="1" dirty="0"/>
              <a:t>READY TO TALK? </a:t>
            </a:r>
            <a:r>
              <a:rPr lang="en-US" dirty="0"/>
              <a:t>Reach out to me directly here on LinkedIn, email me at [EMAIL ADDRESS], visit us online at [WEBSITE URL] or call me direct at [PHONE NUMBER].</a:t>
            </a:r>
          </a:p>
          <a:p>
            <a:pPr fontAlgn="base"/>
            <a:endParaRPr lang="en-US" dirty="0"/>
          </a:p>
          <a:p>
            <a:r>
              <a:rPr lang="en-US" i="1" dirty="0">
                <a:solidFill>
                  <a:schemeClr val="bg1">
                    <a:lumMod val="50000"/>
                  </a:schemeClr>
                </a:solidFill>
              </a:rPr>
              <a:t>Source: John Nemo; </a:t>
            </a:r>
            <a:r>
              <a:rPr lang="en-US" i="1" dirty="0">
                <a:solidFill>
                  <a:schemeClr val="bg1">
                    <a:lumMod val="50000"/>
                  </a:schemeClr>
                </a:solidFill>
                <a:hlinkClick r:id="rId2"/>
              </a:rPr>
              <a:t>http://linkedinriches.com/linkedin-summary-tips/</a:t>
            </a:r>
            <a:r>
              <a:rPr lang="en-US" i="1" dirty="0">
                <a:solidFill>
                  <a:schemeClr val="bg1">
                    <a:lumMod val="50000"/>
                  </a:schemeClr>
                </a:solidFill>
              </a:rPr>
              <a:t> </a:t>
            </a:r>
          </a:p>
        </p:txBody>
      </p:sp>
    </p:spTree>
    <p:extLst>
      <p:ext uri="{BB962C8B-B14F-4D97-AF65-F5344CB8AC3E}">
        <p14:creationId xmlns:p14="http://schemas.microsoft.com/office/powerpoint/2010/main" val="386178185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The power of publishing on linkedin infographic">
            <a:extLst>
              <a:ext uri="{FF2B5EF4-FFF2-40B4-BE49-F238E27FC236}">
                <a16:creationId xmlns:a16="http://schemas.microsoft.com/office/drawing/2014/main" id="{577A0D9F-99D6-4291-83D5-094C89DFAF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923" y="0"/>
            <a:ext cx="10464799"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86B80027-D24C-4AC3-B762-905A0B8122A6}"/>
              </a:ext>
            </a:extLst>
          </p:cNvPr>
          <p:cNvSpPr txBox="1"/>
          <p:nvPr/>
        </p:nvSpPr>
        <p:spPr>
          <a:xfrm rot="5400000">
            <a:off x="7585769" y="2028617"/>
            <a:ext cx="6857999" cy="2800767"/>
          </a:xfrm>
          <a:prstGeom prst="rect">
            <a:avLst/>
          </a:prstGeom>
          <a:noFill/>
        </p:spPr>
        <p:txBody>
          <a:bodyPr wrap="square" rtlCol="0">
            <a:spAutoFit/>
          </a:bodyPr>
          <a:lstStyle/>
          <a:p>
            <a:pPr algn="ctr"/>
            <a:r>
              <a:rPr lang="en-US" sz="8800" b="1" dirty="0">
                <a:latin typeface="Rockwell Condensed" panose="02060603050405020104" pitchFamily="18" charset="0"/>
              </a:rPr>
              <a:t>“POST-ALL” </a:t>
            </a:r>
            <a:r>
              <a:rPr lang="en-US" sz="8800" b="1" dirty="0">
                <a:solidFill>
                  <a:schemeClr val="bg1">
                    <a:lumMod val="75000"/>
                  </a:schemeClr>
                </a:solidFill>
                <a:latin typeface="Rockwell Condensed" panose="02060603050405020104" pitchFamily="18" charset="0"/>
              </a:rPr>
              <a:t>SERVICE</a:t>
            </a:r>
          </a:p>
        </p:txBody>
      </p:sp>
    </p:spTree>
    <p:extLst>
      <p:ext uri="{BB962C8B-B14F-4D97-AF65-F5344CB8AC3E}">
        <p14:creationId xmlns:p14="http://schemas.microsoft.com/office/powerpoint/2010/main" val="96704632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58297"/>
            <a:ext cx="10515600" cy="1325563"/>
          </a:xfrm>
        </p:spPr>
        <p:txBody>
          <a:bodyPr>
            <a:normAutofit/>
          </a:bodyPr>
          <a:lstStyle/>
          <a:p>
            <a:r>
              <a:rPr lang="en-US" dirty="0"/>
              <a:t>Be Known &amp; Liked: Visibility </a:t>
            </a:r>
            <a:r>
              <a:rPr lang="en-US" sz="3100" i="1" dirty="0"/>
              <a:t>(e.g., Posting)</a:t>
            </a:r>
            <a:br>
              <a:rPr lang="en-US" sz="3100" i="1" dirty="0"/>
            </a:br>
            <a:endParaRPr lang="en-US" sz="3100" i="1" dirty="0"/>
          </a:p>
        </p:txBody>
      </p:sp>
      <p:pic>
        <p:nvPicPr>
          <p:cNvPr id="3" name="Picture 2">
            <a:extLst>
              <a:ext uri="{FF2B5EF4-FFF2-40B4-BE49-F238E27FC236}">
                <a16:creationId xmlns:a16="http://schemas.microsoft.com/office/drawing/2014/main" id="{CC28ABEC-E6B6-4F5E-A084-5DBB8E949F25}"/>
              </a:ext>
            </a:extLst>
          </p:cNvPr>
          <p:cNvPicPr>
            <a:picLocks noChangeAspect="1"/>
          </p:cNvPicPr>
          <p:nvPr/>
        </p:nvPicPr>
        <p:blipFill>
          <a:blip r:embed="rId2"/>
          <a:stretch>
            <a:fillRect/>
          </a:stretch>
        </p:blipFill>
        <p:spPr>
          <a:xfrm>
            <a:off x="4866666" y="1120064"/>
            <a:ext cx="7325333" cy="4868529"/>
          </a:xfrm>
          <a:prstGeom prst="rect">
            <a:avLst/>
          </a:prstGeom>
        </p:spPr>
      </p:pic>
      <p:pic>
        <p:nvPicPr>
          <p:cNvPr id="5" name="Picture 4">
            <a:extLst>
              <a:ext uri="{FF2B5EF4-FFF2-40B4-BE49-F238E27FC236}">
                <a16:creationId xmlns:a16="http://schemas.microsoft.com/office/drawing/2014/main" id="{C6F0548D-0CF0-4EC4-BE13-925A1E9C2617}"/>
              </a:ext>
            </a:extLst>
          </p:cNvPr>
          <p:cNvPicPr>
            <a:picLocks noChangeAspect="1"/>
          </p:cNvPicPr>
          <p:nvPr/>
        </p:nvPicPr>
        <p:blipFill>
          <a:blip r:embed="rId3"/>
          <a:stretch>
            <a:fillRect/>
          </a:stretch>
        </p:blipFill>
        <p:spPr>
          <a:xfrm>
            <a:off x="0" y="1120064"/>
            <a:ext cx="4866667" cy="3971429"/>
          </a:xfrm>
          <a:prstGeom prst="rect">
            <a:avLst/>
          </a:prstGeom>
        </p:spPr>
      </p:pic>
      <p:sp>
        <p:nvSpPr>
          <p:cNvPr id="6" name="TextBox 5">
            <a:extLst>
              <a:ext uri="{FF2B5EF4-FFF2-40B4-BE49-F238E27FC236}">
                <a16:creationId xmlns:a16="http://schemas.microsoft.com/office/drawing/2014/main" id="{6E399FC4-D3CB-4E84-BE41-037ED55A8A57}"/>
              </a:ext>
            </a:extLst>
          </p:cNvPr>
          <p:cNvSpPr txBox="1"/>
          <p:nvPr/>
        </p:nvSpPr>
        <p:spPr>
          <a:xfrm>
            <a:off x="278296" y="5565910"/>
            <a:ext cx="6241774" cy="646331"/>
          </a:xfrm>
          <a:prstGeom prst="rect">
            <a:avLst/>
          </a:prstGeom>
          <a:noFill/>
        </p:spPr>
        <p:txBody>
          <a:bodyPr wrap="square" rtlCol="0">
            <a:spAutoFit/>
          </a:bodyPr>
          <a:lstStyle/>
          <a:p>
            <a:r>
              <a:rPr lang="en-US" dirty="0"/>
              <a:t>Source: </a:t>
            </a:r>
            <a:r>
              <a:rPr lang="en-US" dirty="0">
                <a:hlinkClick r:id="rId4"/>
              </a:rPr>
              <a:t>https://www.linkedinsights.com/maximum-linkedin-character-counts-limits-for-2018/</a:t>
            </a:r>
            <a:r>
              <a:rPr lang="en-US" dirty="0"/>
              <a:t> </a:t>
            </a:r>
          </a:p>
        </p:txBody>
      </p:sp>
      <p:pic>
        <p:nvPicPr>
          <p:cNvPr id="8" name="Picture 7">
            <a:extLst>
              <a:ext uri="{FF2B5EF4-FFF2-40B4-BE49-F238E27FC236}">
                <a16:creationId xmlns:a16="http://schemas.microsoft.com/office/drawing/2014/main" id="{45C5BE8F-CB51-49E8-9B0A-9EC2E5C1A0C5}"/>
              </a:ext>
            </a:extLst>
          </p:cNvPr>
          <p:cNvPicPr>
            <a:picLocks noChangeAspect="1"/>
          </p:cNvPicPr>
          <p:nvPr/>
        </p:nvPicPr>
        <p:blipFill>
          <a:blip r:embed="rId5"/>
          <a:stretch>
            <a:fillRect/>
          </a:stretch>
        </p:blipFill>
        <p:spPr>
          <a:xfrm>
            <a:off x="278295" y="5237265"/>
            <a:ext cx="5228508" cy="330038"/>
          </a:xfrm>
          <a:prstGeom prst="rect">
            <a:avLst/>
          </a:prstGeom>
        </p:spPr>
      </p:pic>
    </p:spTree>
    <p:extLst>
      <p:ext uri="{BB962C8B-B14F-4D97-AF65-F5344CB8AC3E}">
        <p14:creationId xmlns:p14="http://schemas.microsoft.com/office/powerpoint/2010/main" val="18268777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10D440D-B93D-404D-92B5-7DC7EC414DB7}"/>
              </a:ext>
            </a:extLst>
          </p:cNvPr>
          <p:cNvPicPr>
            <a:picLocks noChangeAspect="1"/>
          </p:cNvPicPr>
          <p:nvPr/>
        </p:nvPicPr>
        <p:blipFill>
          <a:blip r:embed="rId2"/>
          <a:stretch>
            <a:fillRect/>
          </a:stretch>
        </p:blipFill>
        <p:spPr>
          <a:xfrm>
            <a:off x="0" y="0"/>
            <a:ext cx="2951018" cy="6857138"/>
          </a:xfrm>
          <a:prstGeom prst="rect">
            <a:avLst/>
          </a:prstGeom>
        </p:spPr>
      </p:pic>
      <p:sp>
        <p:nvSpPr>
          <p:cNvPr id="5" name="TextBox 4">
            <a:extLst>
              <a:ext uri="{FF2B5EF4-FFF2-40B4-BE49-F238E27FC236}">
                <a16:creationId xmlns:a16="http://schemas.microsoft.com/office/drawing/2014/main" id="{83B2E472-A107-4B81-BF33-2D2FB4D83ED5}"/>
              </a:ext>
            </a:extLst>
          </p:cNvPr>
          <p:cNvSpPr txBox="1"/>
          <p:nvPr/>
        </p:nvSpPr>
        <p:spPr>
          <a:xfrm>
            <a:off x="2923310" y="0"/>
            <a:ext cx="9268690" cy="1015663"/>
          </a:xfrm>
          <a:prstGeom prst="rect">
            <a:avLst/>
          </a:prstGeom>
          <a:noFill/>
        </p:spPr>
        <p:txBody>
          <a:bodyPr wrap="square" rtlCol="0">
            <a:spAutoFit/>
          </a:bodyPr>
          <a:lstStyle/>
          <a:p>
            <a:r>
              <a:rPr lang="en-US" sz="6000" dirty="0">
                <a:hlinkClick r:id="rId3"/>
              </a:rPr>
              <a:t>http://ow.ly/i/xUFPd/original</a:t>
            </a:r>
            <a:endParaRPr lang="en-US" sz="6000" dirty="0"/>
          </a:p>
        </p:txBody>
      </p:sp>
      <p:pic>
        <p:nvPicPr>
          <p:cNvPr id="6" name="Picture 5">
            <a:extLst>
              <a:ext uri="{FF2B5EF4-FFF2-40B4-BE49-F238E27FC236}">
                <a16:creationId xmlns:a16="http://schemas.microsoft.com/office/drawing/2014/main" id="{131AC183-4CAB-4E9C-8336-26100C782123}"/>
              </a:ext>
            </a:extLst>
          </p:cNvPr>
          <p:cNvPicPr>
            <a:picLocks noChangeAspect="1"/>
          </p:cNvPicPr>
          <p:nvPr/>
        </p:nvPicPr>
        <p:blipFill>
          <a:blip r:embed="rId4"/>
          <a:stretch>
            <a:fillRect/>
          </a:stretch>
        </p:blipFill>
        <p:spPr>
          <a:xfrm>
            <a:off x="3455061" y="1348938"/>
            <a:ext cx="8327894" cy="4667397"/>
          </a:xfrm>
          <a:prstGeom prst="rect">
            <a:avLst/>
          </a:prstGeom>
        </p:spPr>
      </p:pic>
    </p:spTree>
    <p:extLst>
      <p:ext uri="{BB962C8B-B14F-4D97-AF65-F5344CB8AC3E}">
        <p14:creationId xmlns:p14="http://schemas.microsoft.com/office/powerpoint/2010/main" val="117821469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70926" y="0"/>
            <a:ext cx="8681013" cy="6403414"/>
          </a:xfrm>
          <a:prstGeom prst="rect">
            <a:avLst/>
          </a:prstGeom>
        </p:spPr>
      </p:pic>
    </p:spTree>
    <p:extLst>
      <p:ext uri="{BB962C8B-B14F-4D97-AF65-F5344CB8AC3E}">
        <p14:creationId xmlns:p14="http://schemas.microsoft.com/office/powerpoint/2010/main" val="31616750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C394E6D-B5AD-4992-828C-5092CF14EA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3625" y="191209"/>
            <a:ext cx="7826783" cy="605898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94689749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Be Known &amp; Liked: Summary; Visibility </a:t>
            </a:r>
            <a:r>
              <a:rPr lang="en-US" sz="3100" i="1" dirty="0"/>
              <a:t>(e.g., Posting)</a:t>
            </a:r>
            <a:br>
              <a:rPr lang="en-US" sz="3100" i="1" dirty="0"/>
            </a:br>
            <a:endParaRPr lang="en-US" sz="3100" i="1" dirty="0"/>
          </a:p>
        </p:txBody>
      </p:sp>
      <p:pic>
        <p:nvPicPr>
          <p:cNvPr id="4" name="Picture 3"/>
          <p:cNvPicPr>
            <a:picLocks noChangeAspect="1"/>
          </p:cNvPicPr>
          <p:nvPr/>
        </p:nvPicPr>
        <p:blipFill>
          <a:blip r:embed="rId2"/>
          <a:stretch>
            <a:fillRect/>
          </a:stretch>
        </p:blipFill>
        <p:spPr>
          <a:xfrm>
            <a:off x="2468488" y="1182624"/>
            <a:ext cx="8478629" cy="5492104"/>
          </a:xfrm>
          <a:prstGeom prst="rect">
            <a:avLst/>
          </a:prstGeom>
        </p:spPr>
      </p:pic>
      <p:sp>
        <p:nvSpPr>
          <p:cNvPr id="5" name="Rectangle 4"/>
          <p:cNvSpPr/>
          <p:nvPr/>
        </p:nvSpPr>
        <p:spPr>
          <a:xfrm>
            <a:off x="5407402" y="6169002"/>
            <a:ext cx="1554230" cy="256182"/>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8199181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2D2199F-AFF1-4DEC-AEC9-905E9D79BFC8}"/>
              </a:ext>
            </a:extLst>
          </p:cNvPr>
          <p:cNvSpPr txBox="1"/>
          <p:nvPr/>
        </p:nvSpPr>
        <p:spPr>
          <a:xfrm>
            <a:off x="848139" y="6049027"/>
            <a:ext cx="5738191" cy="369332"/>
          </a:xfrm>
          <a:prstGeom prst="rect">
            <a:avLst/>
          </a:prstGeom>
          <a:noFill/>
        </p:spPr>
        <p:txBody>
          <a:bodyPr wrap="square" rtlCol="0">
            <a:spAutoFit/>
          </a:bodyPr>
          <a:lstStyle/>
          <a:p>
            <a:r>
              <a:rPr lang="en-US" dirty="0"/>
              <a:t>Source: http://www.bullshitbingo.net/cards/bullshit/</a:t>
            </a:r>
          </a:p>
        </p:txBody>
      </p:sp>
      <p:pic>
        <p:nvPicPr>
          <p:cNvPr id="12290" name="Picture 2" descr="http://www.volumefreak.com/wp-content/uploads/bingocards.jpg">
            <a:extLst>
              <a:ext uri="{FF2B5EF4-FFF2-40B4-BE49-F238E27FC236}">
                <a16:creationId xmlns:a16="http://schemas.microsoft.com/office/drawing/2014/main" id="{E018AB5C-FC20-48DE-BBDA-127A0EB2AE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0903" y="0"/>
            <a:ext cx="4969567" cy="609235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27DC96D7-E545-428F-B9A6-7AEDDCCE06C5}"/>
              </a:ext>
            </a:extLst>
          </p:cNvPr>
          <p:cNvPicPr>
            <a:picLocks noChangeAspect="1"/>
          </p:cNvPicPr>
          <p:nvPr/>
        </p:nvPicPr>
        <p:blipFill>
          <a:blip r:embed="rId3"/>
          <a:stretch>
            <a:fillRect/>
          </a:stretch>
        </p:blipFill>
        <p:spPr>
          <a:xfrm>
            <a:off x="5910470" y="765644"/>
            <a:ext cx="2147956" cy="2135468"/>
          </a:xfrm>
          <a:prstGeom prst="rect">
            <a:avLst/>
          </a:prstGeom>
        </p:spPr>
      </p:pic>
      <p:sp>
        <p:nvSpPr>
          <p:cNvPr id="4" name="TextBox 3">
            <a:extLst>
              <a:ext uri="{FF2B5EF4-FFF2-40B4-BE49-F238E27FC236}">
                <a16:creationId xmlns:a16="http://schemas.microsoft.com/office/drawing/2014/main" id="{86B80027-D24C-4AC3-B762-905A0B8122A6}"/>
              </a:ext>
            </a:extLst>
          </p:cNvPr>
          <p:cNvSpPr txBox="1"/>
          <p:nvPr/>
        </p:nvSpPr>
        <p:spPr>
          <a:xfrm>
            <a:off x="6679095" y="-110868"/>
            <a:ext cx="5512906" cy="6863417"/>
          </a:xfrm>
          <a:prstGeom prst="rect">
            <a:avLst/>
          </a:prstGeom>
          <a:noFill/>
        </p:spPr>
        <p:txBody>
          <a:bodyPr wrap="square" rtlCol="0">
            <a:spAutoFit/>
          </a:bodyPr>
          <a:lstStyle/>
          <a:p>
            <a:pPr algn="ctr"/>
            <a:r>
              <a:rPr lang="en-US" sz="8800" b="1" dirty="0">
                <a:latin typeface="Rockwell Condensed" panose="02060603050405020104" pitchFamily="18" charset="0"/>
              </a:rPr>
              <a:t>VERB/#’s&gt;</a:t>
            </a:r>
            <a:br>
              <a:rPr lang="en-US" sz="8800" b="1" dirty="0">
                <a:latin typeface="Rockwell Condensed" panose="02060603050405020104" pitchFamily="18" charset="0"/>
              </a:rPr>
            </a:br>
            <a:r>
              <a:rPr lang="en-US" sz="8800" b="1" dirty="0">
                <a:latin typeface="Rockwell Condensed" panose="02060603050405020104" pitchFamily="18" charset="0"/>
              </a:rPr>
              <a:t>NOUN&gt;</a:t>
            </a:r>
            <a:br>
              <a:rPr lang="en-US" sz="8800" b="1" dirty="0">
                <a:latin typeface="Rockwell Condensed" panose="02060603050405020104" pitchFamily="18" charset="0"/>
              </a:rPr>
            </a:br>
            <a:r>
              <a:rPr lang="en-US" sz="8800" b="1" dirty="0">
                <a:latin typeface="Rockwell Condensed" panose="02060603050405020104" pitchFamily="18" charset="0"/>
              </a:rPr>
              <a:t>ADJECTIVE</a:t>
            </a:r>
          </a:p>
          <a:p>
            <a:pPr algn="ctr"/>
            <a:r>
              <a:rPr lang="en-US" sz="8800" b="1" i="1" dirty="0">
                <a:latin typeface="Rockwell Condensed" panose="02060603050405020104" pitchFamily="18" charset="0"/>
              </a:rPr>
              <a:t>(BAN LI B.S. BINGO)</a:t>
            </a:r>
          </a:p>
        </p:txBody>
      </p:sp>
    </p:spTree>
    <p:extLst>
      <p:ext uri="{BB962C8B-B14F-4D97-AF65-F5344CB8AC3E}">
        <p14:creationId xmlns:p14="http://schemas.microsoft.com/office/powerpoint/2010/main" val="60306020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http://bp1.blogger.com/_71y4xJoZEco/SIG3tjEYIhI/AAAAAAAAAl8/vEm6lslGRiI/s400/Picture+5.png">
            <a:extLst>
              <a:ext uri="{FF2B5EF4-FFF2-40B4-BE49-F238E27FC236}">
                <a16:creationId xmlns:a16="http://schemas.microsoft.com/office/drawing/2014/main" id="{9EED4FC0-FD47-4F4D-996C-1835B739E61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6415" y="132522"/>
            <a:ext cx="6690210" cy="4147930"/>
          </a:xfrm>
          <a:prstGeom prst="rect">
            <a:avLst/>
          </a:prstGeom>
          <a:noFill/>
          <a:extLst>
            <a:ext uri="{909E8E84-426E-40DD-AFC4-6F175D3DCCD1}">
              <a14:hiddenFill xmlns:a14="http://schemas.microsoft.com/office/drawing/2010/main">
                <a:solidFill>
                  <a:srgbClr val="FFFFFF"/>
                </a:solidFill>
              </a14:hiddenFill>
            </a:ext>
          </a:extLst>
        </p:spPr>
      </p:pic>
      <p:pic>
        <p:nvPicPr>
          <p:cNvPr id="13318" name="Picture 6" descr="Image result for liz ryan zombietastic">
            <a:extLst>
              <a:ext uri="{FF2B5EF4-FFF2-40B4-BE49-F238E27FC236}">
                <a16:creationId xmlns:a16="http://schemas.microsoft.com/office/drawing/2014/main" id="{799F9992-076B-4BF8-BE74-D7AF237793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51707" y="3663677"/>
            <a:ext cx="3088585" cy="319432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3281B221-E1DE-4138-AF7B-B4AFF3A4E109}"/>
              </a:ext>
            </a:extLst>
          </p:cNvPr>
          <p:cNvPicPr>
            <a:picLocks noChangeAspect="1"/>
          </p:cNvPicPr>
          <p:nvPr/>
        </p:nvPicPr>
        <p:blipFill>
          <a:blip r:embed="rId4"/>
          <a:stretch>
            <a:fillRect/>
          </a:stretch>
        </p:blipFill>
        <p:spPr>
          <a:xfrm>
            <a:off x="9526111" y="3790121"/>
            <a:ext cx="2519472" cy="2570297"/>
          </a:xfrm>
          <a:prstGeom prst="rect">
            <a:avLst/>
          </a:prstGeom>
        </p:spPr>
      </p:pic>
      <p:pic>
        <p:nvPicPr>
          <p:cNvPr id="13316" name="Picture 4" descr="Image result for eats shoots and leaves">
            <a:extLst>
              <a:ext uri="{FF2B5EF4-FFF2-40B4-BE49-F238E27FC236}">
                <a16:creationId xmlns:a16="http://schemas.microsoft.com/office/drawing/2014/main" id="{6C259E10-22AB-4B7A-AF7D-18C55D13AE1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81849" y="132522"/>
            <a:ext cx="3088585" cy="411343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35A0A7E3-80B7-4CBD-BB34-2E9799D5A515}"/>
              </a:ext>
            </a:extLst>
          </p:cNvPr>
          <p:cNvSpPr txBox="1"/>
          <p:nvPr/>
        </p:nvSpPr>
        <p:spPr>
          <a:xfrm>
            <a:off x="304800" y="4585252"/>
            <a:ext cx="4121426" cy="1477328"/>
          </a:xfrm>
          <a:prstGeom prst="rect">
            <a:avLst/>
          </a:prstGeom>
          <a:noFill/>
        </p:spPr>
        <p:txBody>
          <a:bodyPr wrap="square" rtlCol="0">
            <a:spAutoFit/>
          </a:bodyPr>
          <a:lstStyle/>
          <a:p>
            <a:r>
              <a:rPr lang="en-US" dirty="0"/>
              <a:t>Source: </a:t>
            </a:r>
            <a:r>
              <a:rPr lang="en-US" dirty="0">
                <a:hlinkClick r:id="rId6"/>
              </a:rPr>
              <a:t>https://blog.linkedin.com/2017/january/25/better-than-buzzwords-2017-is-the-year-to-start-showing-it-linkedin</a:t>
            </a:r>
            <a:endParaRPr lang="en-US" dirty="0"/>
          </a:p>
          <a:p>
            <a:endParaRPr lang="en-US" dirty="0"/>
          </a:p>
        </p:txBody>
      </p:sp>
    </p:spTree>
    <p:extLst>
      <p:ext uri="{BB962C8B-B14F-4D97-AF65-F5344CB8AC3E}">
        <p14:creationId xmlns:p14="http://schemas.microsoft.com/office/powerpoint/2010/main" val="340698507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8515" y="0"/>
            <a:ext cx="5320145" cy="6376802"/>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95610" y="0"/>
            <a:ext cx="5328392" cy="6376802"/>
          </a:xfrm>
          <a:prstGeom prst="rect">
            <a:avLst/>
          </a:prstGeom>
        </p:spPr>
      </p:pic>
    </p:spTree>
    <p:extLst>
      <p:ext uri="{BB962C8B-B14F-4D97-AF65-F5344CB8AC3E}">
        <p14:creationId xmlns:p14="http://schemas.microsoft.com/office/powerpoint/2010/main" val="165612300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5287728" cy="6440501"/>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87728" y="0"/>
            <a:ext cx="4572000" cy="6858000"/>
          </a:xfrm>
          <a:prstGeom prst="rect">
            <a:avLst/>
          </a:prstGeom>
        </p:spPr>
      </p:pic>
    </p:spTree>
    <p:extLst>
      <p:ext uri="{BB962C8B-B14F-4D97-AF65-F5344CB8AC3E}">
        <p14:creationId xmlns:p14="http://schemas.microsoft.com/office/powerpoint/2010/main" val="238040867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2192000" cy="6858000"/>
          </a:xfrm>
          <a:prstGeom prst="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28999" y="461962"/>
            <a:ext cx="5934075" cy="5934075"/>
          </a:xfrm>
          <a:prstGeom prst="rect">
            <a:avLst/>
          </a:prstGeom>
          <a:ln w="295275" cmpd="tri">
            <a:solidFill>
              <a:srgbClr val="FF8001"/>
            </a:solidFill>
          </a:ln>
        </p:spPr>
      </p:pic>
    </p:spTree>
    <p:extLst>
      <p:ext uri="{BB962C8B-B14F-4D97-AF65-F5344CB8AC3E}">
        <p14:creationId xmlns:p14="http://schemas.microsoft.com/office/powerpoint/2010/main" val="390434315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rot="5400000">
            <a:off x="9197017" y="3523445"/>
            <a:ext cx="5117049" cy="369332"/>
          </a:xfrm>
          <a:prstGeom prst="rect">
            <a:avLst/>
          </a:prstGeom>
          <a:solidFill>
            <a:srgbClr val="FFFF00"/>
          </a:solidFill>
          <a:ln>
            <a:solidFill>
              <a:schemeClr val="tx1"/>
            </a:solidFill>
          </a:ln>
        </p:spPr>
        <p:txBody>
          <a:bodyPr wrap="square" rtlCol="0">
            <a:spAutoFit/>
          </a:bodyPr>
          <a:lstStyle/>
          <a:p>
            <a:r>
              <a:rPr lang="en-US" i="1" dirty="0"/>
              <a:t>Source:</a:t>
            </a:r>
            <a:r>
              <a:rPr lang="en-US" dirty="0"/>
              <a:t> Liz Ryan; </a:t>
            </a:r>
            <a:r>
              <a:rPr lang="en-US" dirty="0">
                <a:hlinkClick r:id="rId2"/>
              </a:rPr>
              <a:t>http://www.humanworkplace.com/</a:t>
            </a:r>
            <a:r>
              <a:rPr lang="en-US" dirty="0"/>
              <a:t> </a:t>
            </a:r>
          </a:p>
        </p:txBody>
      </p:sp>
      <p:sp>
        <p:nvSpPr>
          <p:cNvPr id="2" name="Rectangle 1"/>
          <p:cNvSpPr/>
          <p:nvPr/>
        </p:nvSpPr>
        <p:spPr>
          <a:xfrm>
            <a:off x="9487736" y="6266635"/>
            <a:ext cx="1231427" cy="369332"/>
          </a:xfrm>
          <a:prstGeom prst="rect">
            <a:avLst/>
          </a:prstGeom>
        </p:spPr>
        <p:txBody>
          <a:bodyPr wrap="none">
            <a:spAutoFit/>
          </a:bodyPr>
          <a:lstStyle/>
          <a:p>
            <a:r>
              <a:rPr lang="en-US" i="1" dirty="0">
                <a:solidFill>
                  <a:srgbClr val="C00000"/>
                </a:solidFill>
                <a:sym typeface="Wingdings" panose="05000000000000000000" pitchFamily="2" charset="2"/>
              </a:rPr>
              <a:t> 2:30 pm</a:t>
            </a:r>
            <a:endParaRPr lang="en-US" dirty="0"/>
          </a:p>
        </p:txBody>
      </p:sp>
      <p:sp>
        <p:nvSpPr>
          <p:cNvPr id="5" name="TextBox 4">
            <a:extLst>
              <a:ext uri="{FF2B5EF4-FFF2-40B4-BE49-F238E27FC236}">
                <a16:creationId xmlns:a16="http://schemas.microsoft.com/office/drawing/2014/main" id="{1A59A33F-DCEA-4934-87D8-0041A060C7BC}"/>
              </a:ext>
            </a:extLst>
          </p:cNvPr>
          <p:cNvSpPr txBox="1"/>
          <p:nvPr/>
        </p:nvSpPr>
        <p:spPr>
          <a:xfrm>
            <a:off x="251792" y="76259"/>
            <a:ext cx="11940208" cy="6771084"/>
          </a:xfrm>
          <a:prstGeom prst="rect">
            <a:avLst/>
          </a:prstGeom>
          <a:noFill/>
        </p:spPr>
        <p:txBody>
          <a:bodyPr wrap="square" rtlCol="0">
            <a:spAutoFit/>
          </a:bodyPr>
          <a:lstStyle/>
          <a:p>
            <a:r>
              <a:rPr lang="en-US" sz="2800" b="1" dirty="0"/>
              <a:t>Do these SOUND like </a:t>
            </a:r>
            <a:r>
              <a:rPr lang="en-US" sz="2800" b="1" dirty="0">
                <a:solidFill>
                  <a:srgbClr val="0070C0"/>
                </a:solidFill>
              </a:rPr>
              <a:t>“weekend words” </a:t>
            </a:r>
            <a:r>
              <a:rPr lang="en-US" sz="2800" b="1" dirty="0"/>
              <a:t>to you? Or merely </a:t>
            </a:r>
            <a:r>
              <a:rPr lang="en-US" sz="2800" b="1" dirty="0">
                <a:solidFill>
                  <a:srgbClr val="CC6600"/>
                </a:solidFill>
              </a:rPr>
              <a:t>“weakened” </a:t>
            </a:r>
            <a:r>
              <a:rPr lang="en-US" sz="2800" b="1" dirty="0"/>
              <a:t>words?</a:t>
            </a:r>
          </a:p>
          <a:p>
            <a:endParaRPr lang="en-US" sz="2800" dirty="0"/>
          </a:p>
          <a:p>
            <a:r>
              <a:rPr lang="en-US" sz="2400" dirty="0"/>
              <a:t>Could an average sixth-grader even </a:t>
            </a:r>
            <a:r>
              <a:rPr lang="en-US" sz="2400" i="1" dirty="0"/>
              <a:t>begin</a:t>
            </a:r>
            <a:r>
              <a:rPr lang="en-US" sz="2400" dirty="0"/>
              <a:t> to understand what you are talking about?</a:t>
            </a:r>
          </a:p>
          <a:p>
            <a:endParaRPr lang="en-US" sz="2400" dirty="0"/>
          </a:p>
          <a:p>
            <a:r>
              <a:rPr lang="en-US" sz="2400" dirty="0"/>
              <a:t>Is your Flesch Readability score (MS Word) in the stratosphere?</a:t>
            </a:r>
          </a:p>
          <a:p>
            <a:r>
              <a:rPr lang="en-US" sz="2400" dirty="0"/>
              <a:t>(</a:t>
            </a:r>
            <a:r>
              <a:rPr lang="en-US" sz="2400" dirty="0">
                <a:hlinkClick r:id="rId3"/>
              </a:rPr>
              <a:t>http://www.readabilityformulas.com/free-readability-formula-tests.php</a:t>
            </a:r>
            <a:r>
              <a:rPr lang="en-US" sz="2400" dirty="0"/>
              <a:t>)  </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Results-oriented Processional with a bottom-line orientation</a:t>
            </a:r>
          </a:p>
          <a:p>
            <a:pPr marL="285750" indent="-285750">
              <a:buFont typeface="Arial" panose="020B0604020202020204" pitchFamily="34" charset="0"/>
              <a:buChar char="•"/>
            </a:pPr>
            <a:r>
              <a:rPr lang="en-US" sz="2400" dirty="0"/>
              <a:t>Motivated self-starter</a:t>
            </a:r>
          </a:p>
          <a:p>
            <a:pPr marL="285750" indent="-285750">
              <a:buFont typeface="Arial" panose="020B0604020202020204" pitchFamily="34" charset="0"/>
              <a:buChar char="•"/>
            </a:pPr>
            <a:r>
              <a:rPr lang="en-US" sz="2400" dirty="0"/>
              <a:t>Superior communication skills</a:t>
            </a:r>
          </a:p>
          <a:p>
            <a:pPr marL="285750" indent="-285750">
              <a:buFont typeface="Arial" panose="020B0604020202020204" pitchFamily="34" charset="0"/>
              <a:buChar char="•"/>
            </a:pPr>
            <a:r>
              <a:rPr lang="en-US" sz="2400" dirty="0"/>
              <a:t>Savvy/seasoned/strategic Business Professional</a:t>
            </a:r>
          </a:p>
          <a:p>
            <a:pPr marL="285750" indent="-285750">
              <a:buFont typeface="Arial" panose="020B0604020202020204" pitchFamily="34" charset="0"/>
              <a:buChar char="•"/>
            </a:pPr>
            <a:r>
              <a:rPr lang="en-US" sz="2400" dirty="0"/>
              <a:t>Meets or exceeds expectations</a:t>
            </a:r>
          </a:p>
          <a:p>
            <a:pPr marL="285750" indent="-285750">
              <a:buFont typeface="Arial" panose="020B0604020202020204" pitchFamily="34" charset="0"/>
              <a:buChar char="•"/>
            </a:pPr>
            <a:r>
              <a:rPr lang="en-US" sz="2400" dirty="0"/>
              <a:t>Strategic visionary</a:t>
            </a:r>
          </a:p>
          <a:p>
            <a:pPr marL="285750" indent="-285750">
              <a:buFont typeface="Arial" panose="020B0604020202020204" pitchFamily="34" charset="0"/>
              <a:buChar char="•"/>
            </a:pPr>
            <a:r>
              <a:rPr lang="en-US" sz="2400" dirty="0"/>
              <a:t>Proven track record of success</a:t>
            </a:r>
          </a:p>
          <a:p>
            <a:pPr marL="285750" indent="-285750">
              <a:buFont typeface="Arial" panose="020B0604020202020204" pitchFamily="34" charset="0"/>
              <a:buChar char="•"/>
            </a:pPr>
            <a:r>
              <a:rPr lang="en-US" sz="2400" dirty="0"/>
              <a:t>Skilled at leading cross-functional/high-performing teams</a:t>
            </a:r>
          </a:p>
          <a:p>
            <a:pPr marL="285750" indent="-285750">
              <a:buFont typeface="Arial" panose="020B0604020202020204" pitchFamily="34" charset="0"/>
              <a:buChar char="•"/>
            </a:pPr>
            <a:r>
              <a:rPr lang="en-US" sz="2400" dirty="0"/>
              <a:t>Progressively more responsible positions</a:t>
            </a:r>
          </a:p>
          <a:p>
            <a:pPr marL="285750" indent="-285750">
              <a:buFont typeface="Arial" panose="020B0604020202020204" pitchFamily="34" charset="0"/>
              <a:buChar char="•"/>
            </a:pPr>
            <a:r>
              <a:rPr lang="en-US" sz="2400" dirty="0"/>
              <a:t>Dynamic industry leader</a:t>
            </a:r>
          </a:p>
          <a:p>
            <a:pPr marL="285750" indent="-285750">
              <a:buFont typeface="Arial" panose="020B0604020202020204" pitchFamily="34" charset="0"/>
              <a:buChar char="•"/>
            </a:pPr>
            <a:endParaRPr lang="en-US" dirty="0"/>
          </a:p>
        </p:txBody>
      </p:sp>
      <p:pic>
        <p:nvPicPr>
          <p:cNvPr id="6" name="Picture 5">
            <a:extLst>
              <a:ext uri="{FF2B5EF4-FFF2-40B4-BE49-F238E27FC236}">
                <a16:creationId xmlns:a16="http://schemas.microsoft.com/office/drawing/2014/main" id="{FF41726F-9A17-4AEA-A638-356C9FDF51F9}"/>
              </a:ext>
            </a:extLst>
          </p:cNvPr>
          <p:cNvPicPr>
            <a:picLocks noChangeAspect="1"/>
          </p:cNvPicPr>
          <p:nvPr/>
        </p:nvPicPr>
        <p:blipFill>
          <a:blip r:embed="rId4"/>
          <a:stretch>
            <a:fillRect/>
          </a:stretch>
        </p:blipFill>
        <p:spPr>
          <a:xfrm>
            <a:off x="6745019" y="3133248"/>
            <a:ext cx="4400000" cy="2314286"/>
          </a:xfrm>
          <a:prstGeom prst="rect">
            <a:avLst/>
          </a:prstGeom>
          <a:effectLst>
            <a:glow rad="228600">
              <a:schemeClr val="accent1">
                <a:satMod val="175000"/>
                <a:alpha val="40000"/>
              </a:schemeClr>
            </a:glow>
          </a:effectLst>
        </p:spPr>
      </p:pic>
    </p:spTree>
    <p:extLst>
      <p:ext uri="{BB962C8B-B14F-4D97-AF65-F5344CB8AC3E}">
        <p14:creationId xmlns:p14="http://schemas.microsoft.com/office/powerpoint/2010/main" val="348855223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5848" y="0"/>
            <a:ext cx="11380304" cy="6858000"/>
          </a:xfrm>
          <a:prstGeom prst="rect">
            <a:avLst/>
          </a:prstGeom>
        </p:spPr>
      </p:pic>
      <p:sp>
        <p:nvSpPr>
          <p:cNvPr id="9" name="Rectangle 8"/>
          <p:cNvSpPr/>
          <p:nvPr/>
        </p:nvSpPr>
        <p:spPr>
          <a:xfrm rot="21288490">
            <a:off x="4027751" y="3255788"/>
            <a:ext cx="5955843" cy="15114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Isosceles Triangle 9"/>
          <p:cNvSpPr/>
          <p:nvPr/>
        </p:nvSpPr>
        <p:spPr>
          <a:xfrm rot="21187292">
            <a:off x="3780589" y="3779227"/>
            <a:ext cx="914400" cy="1140300"/>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88321" y="3525078"/>
            <a:ext cx="1420875" cy="1401248"/>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95270" y="3335856"/>
            <a:ext cx="1880250" cy="1467914"/>
          </a:xfrm>
          <a:prstGeom prst="rect">
            <a:avLst/>
          </a:prstGeom>
        </p:spPr>
      </p:pic>
      <p:sp>
        <p:nvSpPr>
          <p:cNvPr id="8" name="Rectangle 7"/>
          <p:cNvSpPr/>
          <p:nvPr/>
        </p:nvSpPr>
        <p:spPr>
          <a:xfrm rot="21325327">
            <a:off x="7225539" y="3820168"/>
            <a:ext cx="749178" cy="285337"/>
          </a:xfrm>
          <a:prstGeom prst="rect">
            <a:avLst/>
          </a:prstGeom>
          <a:solidFill>
            <a:srgbClr val="ED2724"/>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30653" y="2989414"/>
            <a:ext cx="3672237" cy="1611615"/>
          </a:xfrm>
          <a:prstGeom prst="rect">
            <a:avLst/>
          </a:prstGeom>
        </p:spPr>
      </p:pic>
      <p:sp>
        <p:nvSpPr>
          <p:cNvPr id="11" name="Smiley Face 10"/>
          <p:cNvSpPr/>
          <p:nvPr/>
        </p:nvSpPr>
        <p:spPr>
          <a:xfrm rot="21375950">
            <a:off x="4456871" y="3744307"/>
            <a:ext cx="503140" cy="943428"/>
          </a:xfrm>
          <a:prstGeom prst="smileyFac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Lightning Bolt 12"/>
          <p:cNvSpPr/>
          <p:nvPr/>
        </p:nvSpPr>
        <p:spPr>
          <a:xfrm rot="21163085">
            <a:off x="2679460" y="4907111"/>
            <a:ext cx="4530292" cy="376552"/>
          </a:xfrm>
          <a:prstGeom prst="lightningBolt">
            <a:avLst/>
          </a:prstGeom>
          <a:solidFill>
            <a:srgbClr val="FFFF00"/>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10537371" y="1349828"/>
            <a:ext cx="333829" cy="290286"/>
          </a:xfrm>
          <a:prstGeom prst="rect">
            <a:avLst/>
          </a:prstGeom>
          <a:solidFill>
            <a:srgbClr val="E41B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11509829" y="667657"/>
            <a:ext cx="116114" cy="3338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7368940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Image result for ikigai">
            <a:extLst>
              <a:ext uri="{FF2B5EF4-FFF2-40B4-BE49-F238E27FC236}">
                <a16:creationId xmlns:a16="http://schemas.microsoft.com/office/drawing/2014/main" id="{C7FA8959-D116-45FC-AF8E-81A6F17C4FF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833114" cy="642470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86B80027-D24C-4AC3-B762-905A0B8122A6}"/>
              </a:ext>
            </a:extLst>
          </p:cNvPr>
          <p:cNvSpPr txBox="1"/>
          <p:nvPr/>
        </p:nvSpPr>
        <p:spPr>
          <a:xfrm>
            <a:off x="7452139" y="194364"/>
            <a:ext cx="5003800" cy="1446550"/>
          </a:xfrm>
          <a:prstGeom prst="rect">
            <a:avLst/>
          </a:prstGeom>
          <a:noFill/>
        </p:spPr>
        <p:txBody>
          <a:bodyPr wrap="square" rtlCol="0">
            <a:spAutoFit/>
          </a:bodyPr>
          <a:lstStyle/>
          <a:p>
            <a:pPr algn="ctr"/>
            <a:r>
              <a:rPr lang="en-US" sz="8800" b="1" dirty="0">
                <a:latin typeface="Rockwell Condensed" panose="02060603050405020104" pitchFamily="18" charset="0"/>
              </a:rPr>
              <a:t>IKIGAI</a:t>
            </a:r>
          </a:p>
        </p:txBody>
      </p:sp>
    </p:spTree>
    <p:extLst>
      <p:ext uri="{BB962C8B-B14F-4D97-AF65-F5344CB8AC3E}">
        <p14:creationId xmlns:p14="http://schemas.microsoft.com/office/powerpoint/2010/main" val="88654610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01754" y="0"/>
            <a:ext cx="7258050" cy="6734175"/>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39879" y="0"/>
            <a:ext cx="6870871" cy="6870871"/>
          </a:xfrm>
          <a:prstGeom prst="rect">
            <a:avLst/>
          </a:prstGeom>
        </p:spPr>
      </p:pic>
    </p:spTree>
    <p:extLst>
      <p:ext uri="{BB962C8B-B14F-4D97-AF65-F5344CB8AC3E}">
        <p14:creationId xmlns:p14="http://schemas.microsoft.com/office/powerpoint/2010/main" val="3082529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7D72FC0-6B64-4F17-943D-FB202B95651F}"/>
              </a:ext>
            </a:extLst>
          </p:cNvPr>
          <p:cNvPicPr>
            <a:picLocks noChangeAspect="1"/>
          </p:cNvPicPr>
          <p:nvPr/>
        </p:nvPicPr>
        <p:blipFill>
          <a:blip r:embed="rId2"/>
          <a:stretch>
            <a:fillRect/>
          </a:stretch>
        </p:blipFill>
        <p:spPr>
          <a:xfrm>
            <a:off x="2485363" y="0"/>
            <a:ext cx="7346534" cy="6350739"/>
          </a:xfrm>
          <a:prstGeom prst="rect">
            <a:avLst/>
          </a:prstGeom>
          <a:ln>
            <a:solidFill>
              <a:schemeClr val="accent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64225994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s://media.licdn.com/mpr/mpr/AAEAAQAAAAAAAAoxAAAAJGY2MDc1ZTY1LTc4NDAtNDc1Zi1iODk2LWJhODJjYTQwY2RiNA.png">
            <a:extLst>
              <a:ext uri="{FF2B5EF4-FFF2-40B4-BE49-F238E27FC236}">
                <a16:creationId xmlns:a16="http://schemas.microsoft.com/office/drawing/2014/main" id="{740AB221-6C08-4563-8DC1-769460A621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33650" y="0"/>
            <a:ext cx="71247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790D66A-F7BF-4BB7-8C25-627BE1B108C5}"/>
              </a:ext>
            </a:extLst>
          </p:cNvPr>
          <p:cNvSpPr txBox="1"/>
          <p:nvPr/>
        </p:nvSpPr>
        <p:spPr>
          <a:xfrm>
            <a:off x="8354291" y="249382"/>
            <a:ext cx="3359727" cy="646331"/>
          </a:xfrm>
          <a:prstGeom prst="rect">
            <a:avLst/>
          </a:prstGeom>
          <a:noFill/>
        </p:spPr>
        <p:txBody>
          <a:bodyPr wrap="square" rtlCol="0">
            <a:spAutoFit/>
          </a:bodyPr>
          <a:lstStyle/>
          <a:p>
            <a:r>
              <a:rPr lang="en-US" dirty="0"/>
              <a:t>https://www.linkedin.com/pulse/career-circles-ikigai-jared-j-wiese</a:t>
            </a:r>
          </a:p>
        </p:txBody>
      </p:sp>
    </p:spTree>
    <p:extLst>
      <p:ext uri="{BB962C8B-B14F-4D97-AF65-F5344CB8AC3E}">
        <p14:creationId xmlns:p14="http://schemas.microsoft.com/office/powerpoint/2010/main" val="292821211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6" name="Group 45"/>
          <p:cNvGrpSpPr/>
          <p:nvPr/>
        </p:nvGrpSpPr>
        <p:grpSpPr>
          <a:xfrm>
            <a:off x="44679" y="38302"/>
            <a:ext cx="12106604" cy="6797414"/>
            <a:chOff x="44679" y="38302"/>
            <a:chExt cx="12106604" cy="6797414"/>
          </a:xfrm>
        </p:grpSpPr>
        <p:sp>
          <p:nvSpPr>
            <p:cNvPr id="4" name="Oval 3"/>
            <p:cNvSpPr/>
            <p:nvPr/>
          </p:nvSpPr>
          <p:spPr>
            <a:xfrm>
              <a:off x="5076030" y="2505075"/>
              <a:ext cx="1857375" cy="1866900"/>
            </a:xfrm>
            <a:prstGeom prst="ellipse">
              <a:avLst/>
            </a:prstGeom>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50000" r="50000" b="50000"/>
              </a:path>
              <a:tileRect/>
            </a:grad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7062151" y="3220720"/>
              <a:ext cx="1857375" cy="1866900"/>
            </a:xfrm>
            <a:prstGeom prst="ellipse">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3080067" y="3220720"/>
              <a:ext cx="1857375" cy="1866900"/>
            </a:xfrm>
            <a:prstGeom prst="ellipse">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3762371" y="755650"/>
              <a:ext cx="1857375" cy="1866900"/>
            </a:xfrm>
            <a:prstGeom prst="ellipse">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5076030" y="4618355"/>
              <a:ext cx="1857375" cy="1866900"/>
            </a:xfrm>
            <a:prstGeom prst="ellipse">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6260783" y="755650"/>
              <a:ext cx="1857375" cy="1866900"/>
            </a:xfrm>
            <a:prstGeom prst="ellipse">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p:cNvCxnSpPr/>
            <p:nvPr/>
          </p:nvCxnSpPr>
          <p:spPr>
            <a:xfrm>
              <a:off x="5167154" y="3821430"/>
              <a:ext cx="1687351" cy="7620"/>
            </a:xfrm>
            <a:prstGeom prst="line">
              <a:avLst/>
            </a:prstGeom>
            <a:ln w="38100">
              <a:solidFill>
                <a:schemeClr val="accent6">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5579823" y="3162934"/>
              <a:ext cx="847803" cy="7938"/>
            </a:xfrm>
            <a:prstGeom prst="line">
              <a:avLst/>
            </a:prstGeom>
            <a:ln w="38100">
              <a:solidFill>
                <a:schemeClr val="accent6">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a:endCxn id="4" idx="0"/>
            </p:cNvCxnSpPr>
            <p:nvPr/>
          </p:nvCxnSpPr>
          <p:spPr>
            <a:xfrm flipV="1">
              <a:off x="5154930" y="2505075"/>
              <a:ext cx="849788" cy="1316355"/>
            </a:xfrm>
            <a:prstGeom prst="line">
              <a:avLst/>
            </a:prstGeom>
            <a:ln w="381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6004717" y="2505075"/>
              <a:ext cx="849788" cy="1316355"/>
            </a:xfrm>
            <a:prstGeom prst="line">
              <a:avLst/>
            </a:prstGeom>
            <a:ln w="381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5579823" y="3163252"/>
              <a:ext cx="424893" cy="673736"/>
            </a:xfrm>
            <a:prstGeom prst="line">
              <a:avLst/>
            </a:prstGeom>
            <a:ln w="381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V="1">
              <a:off x="5993130" y="3170872"/>
              <a:ext cx="434496" cy="658178"/>
            </a:xfrm>
            <a:prstGeom prst="line">
              <a:avLst/>
            </a:prstGeom>
            <a:ln w="381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4039565" y="1377387"/>
              <a:ext cx="1343864" cy="646331"/>
            </a:xfrm>
            <a:prstGeom prst="rect">
              <a:avLst/>
            </a:prstGeom>
            <a:noFill/>
          </p:spPr>
          <p:txBody>
            <a:bodyPr wrap="square" rtlCol="0">
              <a:spAutoFit/>
            </a:bodyPr>
            <a:lstStyle/>
            <a:p>
              <a:pPr algn="ctr"/>
              <a:r>
                <a:rPr lang="en-US" dirty="0"/>
                <a:t>PRIME (PHYSICAL)</a:t>
              </a:r>
            </a:p>
          </p:txBody>
        </p:sp>
        <p:sp>
          <p:nvSpPr>
            <p:cNvPr id="17" name="TextBox 16"/>
            <p:cNvSpPr txBox="1"/>
            <p:nvPr/>
          </p:nvSpPr>
          <p:spPr>
            <a:xfrm>
              <a:off x="6517538" y="1504434"/>
              <a:ext cx="1343864" cy="369332"/>
            </a:xfrm>
            <a:prstGeom prst="rect">
              <a:avLst/>
            </a:prstGeom>
            <a:noFill/>
          </p:spPr>
          <p:txBody>
            <a:bodyPr wrap="square" rtlCol="0">
              <a:spAutoFit/>
            </a:bodyPr>
            <a:lstStyle/>
            <a:p>
              <a:pPr algn="ctr"/>
              <a:r>
                <a:rPr lang="en-US" dirty="0"/>
                <a:t>PASSIONS</a:t>
              </a:r>
            </a:p>
          </p:txBody>
        </p:sp>
        <p:sp>
          <p:nvSpPr>
            <p:cNvPr id="18" name="TextBox 17"/>
            <p:cNvSpPr txBox="1"/>
            <p:nvPr/>
          </p:nvSpPr>
          <p:spPr>
            <a:xfrm>
              <a:off x="3336822" y="3969504"/>
              <a:ext cx="1343864" cy="369332"/>
            </a:xfrm>
            <a:prstGeom prst="rect">
              <a:avLst/>
            </a:prstGeom>
            <a:noFill/>
          </p:spPr>
          <p:txBody>
            <a:bodyPr wrap="square" rtlCol="0">
              <a:spAutoFit/>
            </a:bodyPr>
            <a:lstStyle/>
            <a:p>
              <a:pPr algn="ctr"/>
              <a:r>
                <a:rPr lang="en-US" dirty="0"/>
                <a:t>PEOPLE</a:t>
              </a:r>
            </a:p>
          </p:txBody>
        </p:sp>
        <p:sp>
          <p:nvSpPr>
            <p:cNvPr id="19" name="TextBox 18"/>
            <p:cNvSpPr txBox="1"/>
            <p:nvPr/>
          </p:nvSpPr>
          <p:spPr>
            <a:xfrm>
              <a:off x="7318906" y="3968363"/>
              <a:ext cx="1343864" cy="369332"/>
            </a:xfrm>
            <a:prstGeom prst="rect">
              <a:avLst/>
            </a:prstGeom>
            <a:noFill/>
          </p:spPr>
          <p:txBody>
            <a:bodyPr wrap="square" rtlCol="0">
              <a:spAutoFit/>
            </a:bodyPr>
            <a:lstStyle/>
            <a:p>
              <a:pPr algn="ctr"/>
              <a:r>
                <a:rPr lang="en-US" dirty="0"/>
                <a:t>PURPOSE</a:t>
              </a:r>
            </a:p>
          </p:txBody>
        </p:sp>
        <p:sp>
          <p:nvSpPr>
            <p:cNvPr id="20" name="TextBox 19"/>
            <p:cNvSpPr txBox="1"/>
            <p:nvPr/>
          </p:nvSpPr>
          <p:spPr>
            <a:xfrm>
              <a:off x="5353550" y="5247689"/>
              <a:ext cx="1343864" cy="646331"/>
            </a:xfrm>
            <a:prstGeom prst="rect">
              <a:avLst/>
            </a:prstGeom>
            <a:noFill/>
          </p:spPr>
          <p:txBody>
            <a:bodyPr wrap="square" rtlCol="0">
              <a:spAutoFit/>
            </a:bodyPr>
            <a:lstStyle/>
            <a:p>
              <a:pPr algn="ctr"/>
              <a:r>
                <a:rPr lang="en-US" dirty="0"/>
                <a:t>PEACE OF MIND</a:t>
              </a:r>
            </a:p>
          </p:txBody>
        </p:sp>
        <p:sp>
          <p:nvSpPr>
            <p:cNvPr id="21" name="TextBox 20"/>
            <p:cNvSpPr txBox="1"/>
            <p:nvPr/>
          </p:nvSpPr>
          <p:spPr>
            <a:xfrm>
              <a:off x="8979212" y="71053"/>
              <a:ext cx="3109934" cy="2631490"/>
            </a:xfrm>
            <a:prstGeom prst="rect">
              <a:avLst/>
            </a:prstGeom>
            <a:noFill/>
          </p:spPr>
          <p:txBody>
            <a:bodyPr wrap="square" rtlCol="0">
              <a:spAutoFit/>
            </a:bodyPr>
            <a:lstStyle/>
            <a:p>
              <a:r>
                <a:rPr lang="en-US" sz="1100" dirty="0"/>
                <a:t>aka </a:t>
              </a:r>
              <a:r>
                <a:rPr lang="en-US" sz="1100" b="1" dirty="0"/>
                <a:t>CREATIVITY/MOTIVATION/DRIVE</a:t>
              </a:r>
              <a:r>
                <a:rPr lang="en-US" sz="1100" dirty="0"/>
                <a:t>:</a:t>
              </a:r>
            </a:p>
            <a:p>
              <a:pPr marL="173038" indent="-173038">
                <a:buFont typeface="Wingdings" panose="05000000000000000000" pitchFamily="2" charset="2"/>
                <a:buChar char="§"/>
              </a:pPr>
              <a:r>
                <a:rPr lang="en-US" sz="1100" dirty="0"/>
                <a:t>analytics/statistics</a:t>
              </a:r>
            </a:p>
            <a:p>
              <a:pPr marL="173038" indent="-173038">
                <a:buFont typeface="Wingdings" panose="05000000000000000000" pitchFamily="2" charset="2"/>
                <a:buChar char="§"/>
              </a:pPr>
              <a:r>
                <a:rPr lang="en-US" sz="1100" dirty="0"/>
                <a:t>adventure</a:t>
              </a:r>
            </a:p>
            <a:p>
              <a:pPr marL="173038" indent="-173038">
                <a:buFont typeface="Wingdings" panose="05000000000000000000" pitchFamily="2" charset="2"/>
                <a:buChar char="§"/>
              </a:pPr>
              <a:r>
                <a:rPr lang="en-US" sz="1100" dirty="0"/>
                <a:t>communications</a:t>
              </a:r>
            </a:p>
            <a:p>
              <a:pPr marL="173038" indent="-173038">
                <a:buFont typeface="Wingdings" panose="05000000000000000000" pitchFamily="2" charset="2"/>
                <a:buChar char="§"/>
              </a:pPr>
              <a:r>
                <a:rPr lang="en-US" sz="1100" dirty="0"/>
                <a:t>curation</a:t>
              </a:r>
            </a:p>
            <a:p>
              <a:pPr marL="173038" indent="-173038">
                <a:buFont typeface="Wingdings" panose="05000000000000000000" pitchFamily="2" charset="2"/>
                <a:buChar char="§"/>
              </a:pPr>
              <a:r>
                <a:rPr lang="en-US" sz="1100" dirty="0"/>
                <a:t>economics</a:t>
              </a:r>
            </a:p>
            <a:p>
              <a:pPr marL="173038" indent="-173038">
                <a:buFont typeface="Wingdings" panose="05000000000000000000" pitchFamily="2" charset="2"/>
                <a:buChar char="§"/>
              </a:pPr>
              <a:r>
                <a:rPr lang="en-US" sz="1100" dirty="0"/>
                <a:t>editing</a:t>
              </a:r>
            </a:p>
            <a:p>
              <a:pPr marL="173038" indent="-173038">
                <a:buFont typeface="Wingdings" panose="05000000000000000000" pitchFamily="2" charset="2"/>
                <a:buChar char="§"/>
              </a:pPr>
              <a:r>
                <a:rPr lang="en-US" sz="1100" dirty="0"/>
                <a:t>Epicureanism</a:t>
              </a:r>
            </a:p>
            <a:p>
              <a:pPr marL="173038" indent="-173038">
                <a:buFont typeface="Wingdings" panose="05000000000000000000" pitchFamily="2" charset="2"/>
                <a:buChar char="§"/>
              </a:pPr>
              <a:r>
                <a:rPr lang="en-US" sz="1100" dirty="0"/>
                <a:t>expression</a:t>
              </a:r>
            </a:p>
            <a:p>
              <a:pPr marL="173038" indent="-173038">
                <a:buFont typeface="Wingdings" panose="05000000000000000000" pitchFamily="2" charset="2"/>
                <a:buChar char="§"/>
              </a:pPr>
              <a:r>
                <a:rPr lang="en-US" sz="1100" dirty="0"/>
                <a:t>fun</a:t>
              </a:r>
            </a:p>
            <a:p>
              <a:pPr marL="173038" indent="-173038">
                <a:buFont typeface="Wingdings" panose="05000000000000000000" pitchFamily="2" charset="2"/>
                <a:buChar char="§"/>
              </a:pPr>
              <a:r>
                <a:rPr lang="en-US" sz="1100" dirty="0"/>
                <a:t>history/biography</a:t>
              </a:r>
            </a:p>
            <a:p>
              <a:pPr marL="173038" indent="-173038">
                <a:buFont typeface="Wingdings" panose="05000000000000000000" pitchFamily="2" charset="2"/>
                <a:buChar char="§"/>
              </a:pPr>
              <a:r>
                <a:rPr lang="en-US" sz="1100" dirty="0"/>
                <a:t>humor</a:t>
              </a:r>
            </a:p>
            <a:p>
              <a:pPr marL="173038" indent="-173038">
                <a:buFont typeface="Wingdings" panose="05000000000000000000" pitchFamily="2" charset="2"/>
                <a:buChar char="§"/>
              </a:pPr>
              <a:r>
                <a:rPr lang="en-US" sz="1100" dirty="0"/>
                <a:t>knowledge mgmt.</a:t>
              </a:r>
            </a:p>
            <a:p>
              <a:pPr marL="173038" indent="-173038">
                <a:buFont typeface="Wingdings" panose="05000000000000000000" pitchFamily="2" charset="2"/>
                <a:buChar char="§"/>
              </a:pPr>
              <a:r>
                <a:rPr lang="en-US" sz="1100" dirty="0"/>
                <a:t>learning</a:t>
              </a:r>
            </a:p>
            <a:p>
              <a:pPr marL="173038" indent="-173038">
                <a:buFont typeface="Wingdings" panose="05000000000000000000" pitchFamily="2" charset="2"/>
                <a:buChar char="§"/>
              </a:pPr>
              <a:r>
                <a:rPr lang="en-US" sz="1100" dirty="0"/>
                <a:t>music (blues/harp)</a:t>
              </a:r>
            </a:p>
          </p:txBody>
        </p:sp>
        <p:sp>
          <p:nvSpPr>
            <p:cNvPr id="22" name="Rectangle 21"/>
            <p:cNvSpPr/>
            <p:nvPr/>
          </p:nvSpPr>
          <p:spPr>
            <a:xfrm>
              <a:off x="8979214" y="38302"/>
              <a:ext cx="3109932" cy="2664241"/>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p:cNvSpPr txBox="1"/>
            <p:nvPr/>
          </p:nvSpPr>
          <p:spPr>
            <a:xfrm>
              <a:off x="10585960" y="258818"/>
              <a:ext cx="1539433" cy="2462213"/>
            </a:xfrm>
            <a:prstGeom prst="rect">
              <a:avLst/>
            </a:prstGeom>
            <a:noFill/>
          </p:spPr>
          <p:txBody>
            <a:bodyPr wrap="square" rtlCol="0">
              <a:spAutoFit/>
            </a:bodyPr>
            <a:lstStyle/>
            <a:p>
              <a:pPr marL="173038" indent="-173038">
                <a:buFont typeface="Wingdings" panose="05000000000000000000" pitchFamily="2" charset="2"/>
                <a:buChar char="§"/>
              </a:pPr>
              <a:r>
                <a:rPr lang="en-US" sz="1100" dirty="0"/>
                <a:t>news/media</a:t>
              </a:r>
            </a:p>
            <a:p>
              <a:pPr marL="173038" indent="-173038">
                <a:buFont typeface="Wingdings" panose="05000000000000000000" pitchFamily="2" charset="2"/>
                <a:buChar char="§"/>
              </a:pPr>
              <a:r>
                <a:rPr lang="en-US" sz="1100" dirty="0"/>
                <a:t>photography</a:t>
              </a:r>
            </a:p>
            <a:p>
              <a:pPr marL="173038" indent="-173038">
                <a:buFont typeface="Wingdings" panose="05000000000000000000" pitchFamily="2" charset="2"/>
                <a:buChar char="§"/>
              </a:pPr>
              <a:r>
                <a:rPr lang="en-US" sz="1100" dirty="0"/>
                <a:t>presentation</a:t>
              </a:r>
            </a:p>
            <a:p>
              <a:pPr marL="173038" indent="-173038">
                <a:buFont typeface="Wingdings" panose="05000000000000000000" pitchFamily="2" charset="2"/>
                <a:buChar char="§"/>
              </a:pPr>
              <a:r>
                <a:rPr lang="en-US" sz="1100" dirty="0"/>
                <a:t>reading</a:t>
              </a:r>
            </a:p>
            <a:p>
              <a:pPr marL="173038" indent="-173038">
                <a:buFont typeface="Wingdings" panose="05000000000000000000" pitchFamily="2" charset="2"/>
                <a:buChar char="§"/>
              </a:pPr>
              <a:r>
                <a:rPr lang="en-US" sz="1100" dirty="0"/>
                <a:t>recognition</a:t>
              </a:r>
            </a:p>
            <a:p>
              <a:pPr marL="173038" indent="-173038">
                <a:buFont typeface="Wingdings" panose="05000000000000000000" pitchFamily="2" charset="2"/>
                <a:buChar char="§"/>
              </a:pPr>
              <a:r>
                <a:rPr lang="en-US" sz="1100" dirty="0"/>
                <a:t>reference</a:t>
              </a:r>
            </a:p>
            <a:p>
              <a:pPr marL="173038" indent="-173038">
                <a:buFont typeface="Wingdings" panose="05000000000000000000" pitchFamily="2" charset="2"/>
                <a:buChar char="§"/>
              </a:pPr>
              <a:r>
                <a:rPr lang="en-US" sz="1100" dirty="0"/>
                <a:t>research</a:t>
              </a:r>
            </a:p>
            <a:p>
              <a:pPr marL="173038" indent="-173038">
                <a:buFont typeface="Wingdings" panose="05000000000000000000" pitchFamily="2" charset="2"/>
                <a:buChar char="§"/>
              </a:pPr>
              <a:r>
                <a:rPr lang="en-US" sz="1100" dirty="0"/>
                <a:t>romance/</a:t>
              </a:r>
              <a:r>
                <a:rPr lang="en-US" sz="1100" dirty="0" err="1"/>
                <a:t>eros</a:t>
              </a:r>
              <a:endParaRPr lang="en-US" sz="1100" dirty="0"/>
            </a:p>
            <a:p>
              <a:pPr marL="173038" indent="-173038">
                <a:buFont typeface="Wingdings" panose="05000000000000000000" pitchFamily="2" charset="2"/>
                <a:buChar char="§"/>
              </a:pPr>
              <a:r>
                <a:rPr lang="en-US" sz="1100" dirty="0"/>
                <a:t>social sciences</a:t>
              </a:r>
            </a:p>
            <a:p>
              <a:pPr marL="173038" indent="-173038">
                <a:buFont typeface="Wingdings" panose="05000000000000000000" pitchFamily="2" charset="2"/>
                <a:buChar char="§"/>
              </a:pPr>
              <a:r>
                <a:rPr lang="en-US" sz="1100" dirty="0"/>
                <a:t>storytelling</a:t>
              </a:r>
            </a:p>
            <a:p>
              <a:pPr marL="173038" indent="-173038">
                <a:buFont typeface="Wingdings" panose="05000000000000000000" pitchFamily="2" charset="2"/>
                <a:buChar char="§"/>
              </a:pPr>
              <a:r>
                <a:rPr lang="en-US" sz="1100" dirty="0"/>
                <a:t>technology/gadgets</a:t>
              </a:r>
            </a:p>
            <a:p>
              <a:pPr marL="173038" indent="-173038">
                <a:buFont typeface="Wingdings" panose="05000000000000000000" pitchFamily="2" charset="2"/>
                <a:buChar char="§"/>
              </a:pPr>
              <a:r>
                <a:rPr lang="en-US" sz="1100" dirty="0"/>
                <a:t>travel</a:t>
              </a:r>
            </a:p>
            <a:p>
              <a:pPr marL="173038" indent="-173038">
                <a:buFont typeface="Wingdings" panose="05000000000000000000" pitchFamily="2" charset="2"/>
                <a:buChar char="§"/>
              </a:pPr>
              <a:r>
                <a:rPr lang="en-US" sz="1100" dirty="0"/>
                <a:t>words/language</a:t>
              </a:r>
            </a:p>
            <a:p>
              <a:pPr marL="173038" indent="-173038">
                <a:buFont typeface="Wingdings" panose="05000000000000000000" pitchFamily="2" charset="2"/>
                <a:buChar char="§"/>
              </a:pPr>
              <a:r>
                <a:rPr lang="en-US" sz="1100" dirty="0"/>
                <a:t>writing</a:t>
              </a:r>
            </a:p>
          </p:txBody>
        </p:sp>
        <p:cxnSp>
          <p:nvCxnSpPr>
            <p:cNvPr id="24" name="Straight Connector 23"/>
            <p:cNvCxnSpPr>
              <a:stCxn id="9" idx="6"/>
            </p:cNvCxnSpPr>
            <p:nvPr/>
          </p:nvCxnSpPr>
          <p:spPr>
            <a:xfrm flipV="1">
              <a:off x="8118158" y="788145"/>
              <a:ext cx="861054" cy="900955"/>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49897" y="148838"/>
              <a:ext cx="1669115" cy="1954381"/>
            </a:xfrm>
            <a:prstGeom prst="rect">
              <a:avLst/>
            </a:prstGeom>
            <a:noFill/>
          </p:spPr>
          <p:txBody>
            <a:bodyPr wrap="square" rtlCol="0">
              <a:spAutoFit/>
            </a:bodyPr>
            <a:lstStyle/>
            <a:p>
              <a:r>
                <a:rPr lang="en-US" sz="1100" dirty="0"/>
                <a:t>aka </a:t>
              </a:r>
              <a:r>
                <a:rPr lang="en-US" sz="1100" b="1" dirty="0"/>
                <a:t>HEALTH</a:t>
              </a:r>
              <a:r>
                <a:rPr lang="en-US" sz="1100" dirty="0"/>
                <a:t>:</a:t>
              </a:r>
            </a:p>
            <a:p>
              <a:pPr marL="173038" indent="-173038">
                <a:buFont typeface="Wingdings" panose="05000000000000000000" pitchFamily="2" charset="2"/>
                <a:buChar char="§"/>
              </a:pPr>
              <a:r>
                <a:rPr lang="en-US" sz="1100" dirty="0"/>
                <a:t>cardio/intensity</a:t>
              </a:r>
            </a:p>
            <a:p>
              <a:pPr marL="173038" indent="-173038">
                <a:buFont typeface="Wingdings" panose="05000000000000000000" pitchFamily="2" charset="2"/>
                <a:buChar char="§"/>
              </a:pPr>
              <a:r>
                <a:rPr lang="en-US" sz="1100" dirty="0"/>
                <a:t>cycling</a:t>
              </a:r>
            </a:p>
            <a:p>
              <a:pPr marL="173038" indent="-173038">
                <a:buFont typeface="Wingdings" panose="05000000000000000000" pitchFamily="2" charset="2"/>
                <a:buChar char="§"/>
              </a:pPr>
              <a:r>
                <a:rPr lang="en-US" sz="1100" dirty="0"/>
                <a:t>diagnostics</a:t>
              </a:r>
            </a:p>
            <a:p>
              <a:pPr marL="173038" indent="-173038">
                <a:buFont typeface="Wingdings" panose="05000000000000000000" pitchFamily="2" charset="2"/>
                <a:buChar char="§"/>
              </a:pPr>
              <a:r>
                <a:rPr lang="en-US" sz="1100" dirty="0"/>
                <a:t>diet/nutrition</a:t>
              </a:r>
            </a:p>
            <a:p>
              <a:pPr marL="173038" indent="-173038">
                <a:buFont typeface="Wingdings" panose="05000000000000000000" pitchFamily="2" charset="2"/>
                <a:buChar char="§"/>
              </a:pPr>
              <a:r>
                <a:rPr lang="en-US" sz="1100" dirty="0"/>
                <a:t>discipline</a:t>
              </a:r>
            </a:p>
            <a:p>
              <a:pPr marL="173038" indent="-173038">
                <a:buFont typeface="Wingdings" panose="05000000000000000000" pitchFamily="2" charset="2"/>
                <a:buChar char="§"/>
              </a:pPr>
              <a:r>
                <a:rPr lang="en-US" sz="1100" dirty="0"/>
                <a:t>doing/movement</a:t>
              </a:r>
            </a:p>
            <a:p>
              <a:pPr marL="173038" indent="-173038">
                <a:buFont typeface="Wingdings" panose="05000000000000000000" pitchFamily="2" charset="2"/>
                <a:buChar char="§"/>
              </a:pPr>
              <a:r>
                <a:rPr lang="en-US" sz="1100" dirty="0"/>
                <a:t>energy/hydration</a:t>
              </a:r>
            </a:p>
            <a:p>
              <a:pPr marL="173038" indent="-173038">
                <a:buFont typeface="Wingdings" panose="05000000000000000000" pitchFamily="2" charset="2"/>
                <a:buChar char="§"/>
              </a:pPr>
              <a:r>
                <a:rPr lang="en-US" sz="1100" dirty="0"/>
                <a:t>fitness/endurance</a:t>
              </a:r>
            </a:p>
            <a:p>
              <a:pPr marL="173038" indent="-173038">
                <a:buFont typeface="Wingdings" panose="05000000000000000000" pitchFamily="2" charset="2"/>
                <a:buChar char="§"/>
              </a:pPr>
              <a:r>
                <a:rPr lang="en-US" sz="1100" dirty="0"/>
                <a:t>flexibility/yoga</a:t>
              </a:r>
            </a:p>
            <a:p>
              <a:pPr marL="173038" indent="-173038">
                <a:buFont typeface="Wingdings" panose="05000000000000000000" pitchFamily="2" charset="2"/>
                <a:buChar char="§"/>
              </a:pPr>
              <a:r>
                <a:rPr lang="en-US" sz="1100" dirty="0"/>
                <a:t>grit/goals</a:t>
              </a:r>
            </a:p>
          </p:txBody>
        </p:sp>
        <p:sp>
          <p:nvSpPr>
            <p:cNvPr id="26" name="Rectangle 25"/>
            <p:cNvSpPr/>
            <p:nvPr/>
          </p:nvSpPr>
          <p:spPr>
            <a:xfrm>
              <a:off x="49897" y="92718"/>
              <a:ext cx="2693303" cy="2010501"/>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7" name="Straight Connector 26"/>
            <p:cNvCxnSpPr/>
            <p:nvPr/>
          </p:nvCxnSpPr>
          <p:spPr>
            <a:xfrm flipH="1" flipV="1">
              <a:off x="2743201" y="1076447"/>
              <a:ext cx="1064870" cy="32409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1363365" y="329033"/>
              <a:ext cx="1461678" cy="2062103"/>
            </a:xfrm>
            <a:prstGeom prst="rect">
              <a:avLst/>
            </a:prstGeom>
            <a:noFill/>
          </p:spPr>
          <p:txBody>
            <a:bodyPr wrap="square" rtlCol="0">
              <a:spAutoFit/>
            </a:bodyPr>
            <a:lstStyle/>
            <a:p>
              <a:pPr marL="173038" indent="-173038">
                <a:buFont typeface="Wingdings" panose="05000000000000000000" pitchFamily="2" charset="2"/>
                <a:buChar char="§"/>
              </a:pPr>
              <a:r>
                <a:rPr lang="en-US" sz="1100" dirty="0"/>
                <a:t>habits</a:t>
              </a:r>
            </a:p>
            <a:p>
              <a:pPr marL="173038" indent="-173038">
                <a:buFont typeface="Wingdings" panose="05000000000000000000" pitchFamily="2" charset="2"/>
                <a:buChar char="§"/>
              </a:pPr>
              <a:r>
                <a:rPr lang="en-US" sz="1100" dirty="0"/>
                <a:t>healthcare</a:t>
              </a:r>
            </a:p>
            <a:p>
              <a:pPr marL="173038" indent="-173038">
                <a:buFont typeface="Wingdings" panose="05000000000000000000" pitchFamily="2" charset="2"/>
                <a:buChar char="§"/>
              </a:pPr>
              <a:r>
                <a:rPr lang="en-US" sz="1100" dirty="0"/>
                <a:t>hiking/exploration</a:t>
              </a:r>
            </a:p>
            <a:p>
              <a:pPr marL="173038" indent="-173038">
                <a:buFont typeface="Wingdings" panose="05000000000000000000" pitchFamily="2" charset="2"/>
                <a:buChar char="§"/>
              </a:pPr>
              <a:r>
                <a:rPr lang="en-US" sz="1100" dirty="0"/>
                <a:t>hygiene</a:t>
              </a:r>
            </a:p>
            <a:p>
              <a:pPr marL="173038" indent="-173038">
                <a:buFont typeface="Wingdings" panose="05000000000000000000" pitchFamily="2" charset="2"/>
                <a:buChar char="§"/>
              </a:pPr>
              <a:r>
                <a:rPr lang="en-US" sz="1100" dirty="0"/>
                <a:t>pain mgmt.</a:t>
              </a:r>
            </a:p>
            <a:p>
              <a:pPr marL="173038" indent="-173038">
                <a:buFont typeface="Wingdings" panose="05000000000000000000" pitchFamily="2" charset="2"/>
                <a:buChar char="§"/>
              </a:pPr>
              <a:r>
                <a:rPr lang="en-US" sz="1100" dirty="0"/>
                <a:t>running/sports</a:t>
              </a:r>
            </a:p>
            <a:p>
              <a:pPr marL="173038" indent="-173038">
                <a:buFont typeface="Wingdings" panose="05000000000000000000" pitchFamily="2" charset="2"/>
                <a:buChar char="§"/>
              </a:pPr>
              <a:r>
                <a:rPr lang="en-US" sz="1100" dirty="0"/>
                <a:t>stress mgmt.</a:t>
              </a:r>
            </a:p>
            <a:p>
              <a:pPr marL="173038" indent="-173038">
                <a:buFont typeface="Wingdings" panose="05000000000000000000" pitchFamily="2" charset="2"/>
                <a:buChar char="§"/>
              </a:pPr>
              <a:r>
                <a:rPr lang="en-US" sz="1100" dirty="0"/>
                <a:t>walking</a:t>
              </a:r>
            </a:p>
            <a:p>
              <a:pPr marL="173038" indent="-173038">
                <a:buFont typeface="Wingdings" panose="05000000000000000000" pitchFamily="2" charset="2"/>
                <a:buChar char="§"/>
              </a:pPr>
              <a:r>
                <a:rPr lang="en-US" sz="1100" dirty="0"/>
                <a:t>weight mgmt.</a:t>
              </a:r>
            </a:p>
            <a:p>
              <a:pPr marL="173038" indent="-173038">
                <a:buFont typeface="Wingdings" panose="05000000000000000000" pitchFamily="2" charset="2"/>
                <a:buChar char="§"/>
              </a:pPr>
              <a:r>
                <a:rPr lang="en-US" sz="1100" dirty="0"/>
                <a:t>wellness</a:t>
              </a:r>
            </a:p>
            <a:p>
              <a:endParaRPr lang="en-US" dirty="0"/>
            </a:p>
          </p:txBody>
        </p:sp>
        <p:sp>
          <p:nvSpPr>
            <p:cNvPr id="29" name="TextBox 28"/>
            <p:cNvSpPr txBox="1"/>
            <p:nvPr/>
          </p:nvSpPr>
          <p:spPr>
            <a:xfrm>
              <a:off x="44679" y="2239637"/>
              <a:ext cx="1850635" cy="2292935"/>
            </a:xfrm>
            <a:prstGeom prst="rect">
              <a:avLst/>
            </a:prstGeom>
            <a:noFill/>
          </p:spPr>
          <p:txBody>
            <a:bodyPr wrap="square" rtlCol="0">
              <a:spAutoFit/>
            </a:bodyPr>
            <a:lstStyle/>
            <a:p>
              <a:r>
                <a:rPr lang="en-US" sz="1100" dirty="0"/>
                <a:t>aka </a:t>
              </a:r>
              <a:r>
                <a:rPr lang="en-US" sz="1100" b="1" dirty="0"/>
                <a:t>RELATIONSHIPS</a:t>
              </a:r>
              <a:r>
                <a:rPr lang="en-US" sz="1100" dirty="0"/>
                <a:t>:</a:t>
              </a:r>
            </a:p>
            <a:p>
              <a:pPr marL="173038" indent="-173038">
                <a:buFont typeface="Wingdings" panose="05000000000000000000" pitchFamily="2" charset="2"/>
                <a:buChar char="§"/>
              </a:pPr>
              <a:r>
                <a:rPr lang="en-US" sz="1100" dirty="0"/>
                <a:t>affinity/connection</a:t>
              </a:r>
            </a:p>
            <a:p>
              <a:pPr marL="173038" indent="-173038">
                <a:buFont typeface="Wingdings" panose="05000000000000000000" pitchFamily="2" charset="2"/>
                <a:buChar char="§"/>
              </a:pPr>
              <a:r>
                <a:rPr lang="en-US" sz="1100" dirty="0"/>
                <a:t>barter/trade/share</a:t>
              </a:r>
            </a:p>
            <a:p>
              <a:pPr marL="173038" indent="-173038">
                <a:buFont typeface="Wingdings" panose="05000000000000000000" pitchFamily="2" charset="2"/>
                <a:buChar char="§"/>
              </a:pPr>
              <a:r>
                <a:rPr lang="en-US" sz="1100" dirty="0"/>
                <a:t>collegialism</a:t>
              </a:r>
            </a:p>
            <a:p>
              <a:pPr marL="173038" indent="-173038">
                <a:buFont typeface="Wingdings" panose="05000000000000000000" pitchFamily="2" charset="2"/>
                <a:buChar char="§"/>
              </a:pPr>
              <a:r>
                <a:rPr lang="en-US" sz="1100" dirty="0"/>
                <a:t>commentary</a:t>
              </a:r>
            </a:p>
            <a:p>
              <a:pPr marL="173038" indent="-173038">
                <a:buFont typeface="Wingdings" panose="05000000000000000000" pitchFamily="2" charset="2"/>
                <a:buChar char="§"/>
              </a:pPr>
              <a:r>
                <a:rPr lang="en-US" sz="1100" dirty="0"/>
                <a:t>community</a:t>
              </a:r>
            </a:p>
            <a:p>
              <a:pPr marL="173038" indent="-173038">
                <a:buFont typeface="Wingdings" panose="05000000000000000000" pitchFamily="2" charset="2"/>
                <a:buChar char="§"/>
              </a:pPr>
              <a:r>
                <a:rPr lang="en-US" sz="1100" dirty="0"/>
                <a:t>consumerism</a:t>
              </a:r>
            </a:p>
            <a:p>
              <a:pPr marL="173038" indent="-173038">
                <a:buFont typeface="Wingdings" panose="05000000000000000000" pitchFamily="2" charset="2"/>
                <a:buChar char="§"/>
              </a:pPr>
              <a:r>
                <a:rPr lang="en-US" sz="1100" dirty="0"/>
                <a:t>credibility</a:t>
              </a:r>
            </a:p>
            <a:p>
              <a:pPr marL="173038" indent="-173038">
                <a:buFont typeface="Wingdings" panose="05000000000000000000" pitchFamily="2" charset="2"/>
                <a:buChar char="§"/>
              </a:pPr>
              <a:r>
                <a:rPr lang="en-US" sz="1100" dirty="0"/>
                <a:t>culture</a:t>
              </a:r>
            </a:p>
            <a:p>
              <a:pPr marL="173038" indent="-173038">
                <a:buFont typeface="Wingdings" panose="05000000000000000000" pitchFamily="2" charset="2"/>
                <a:buChar char="§"/>
              </a:pPr>
              <a:r>
                <a:rPr lang="en-US" sz="1100" dirty="0"/>
                <a:t>dialectic/philosophy</a:t>
              </a:r>
            </a:p>
            <a:p>
              <a:pPr marL="173038" indent="-173038">
                <a:buFont typeface="Wingdings" panose="05000000000000000000" pitchFamily="2" charset="2"/>
                <a:buChar char="§"/>
              </a:pPr>
              <a:r>
                <a:rPr lang="en-US" sz="1100" dirty="0"/>
                <a:t>emotional IQ</a:t>
              </a:r>
            </a:p>
            <a:p>
              <a:pPr marL="173038" indent="-173038">
                <a:buFont typeface="Wingdings" panose="05000000000000000000" pitchFamily="2" charset="2"/>
                <a:buChar char="§"/>
              </a:pPr>
              <a:r>
                <a:rPr lang="en-US" sz="1100" dirty="0"/>
                <a:t>empathy</a:t>
              </a:r>
            </a:p>
            <a:p>
              <a:pPr marL="173038" indent="-173038">
                <a:buFont typeface="Wingdings" panose="05000000000000000000" pitchFamily="2" charset="2"/>
                <a:buChar char="§"/>
              </a:pPr>
              <a:r>
                <a:rPr lang="en-US" sz="1100" dirty="0"/>
                <a:t>family/pets</a:t>
              </a:r>
            </a:p>
          </p:txBody>
        </p:sp>
        <p:sp>
          <p:nvSpPr>
            <p:cNvPr id="30" name="Rectangle 29"/>
            <p:cNvSpPr/>
            <p:nvPr/>
          </p:nvSpPr>
          <p:spPr>
            <a:xfrm>
              <a:off x="44679" y="2183517"/>
              <a:ext cx="2711957" cy="2349055"/>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1" name="Straight Connector 30"/>
            <p:cNvCxnSpPr/>
            <p:nvPr/>
          </p:nvCxnSpPr>
          <p:spPr>
            <a:xfrm flipH="1" flipV="1">
              <a:off x="2768307" y="3140421"/>
              <a:ext cx="383668" cy="621118"/>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1489057" y="2440873"/>
              <a:ext cx="1603234" cy="2123658"/>
            </a:xfrm>
            <a:prstGeom prst="rect">
              <a:avLst/>
            </a:prstGeom>
            <a:noFill/>
          </p:spPr>
          <p:txBody>
            <a:bodyPr wrap="square" rtlCol="0">
              <a:spAutoFit/>
            </a:bodyPr>
            <a:lstStyle/>
            <a:p>
              <a:pPr marL="173038" indent="-173038">
                <a:buFont typeface="Wingdings" panose="05000000000000000000" pitchFamily="2" charset="2"/>
                <a:buChar char="§"/>
              </a:pPr>
              <a:r>
                <a:rPr lang="en-US" sz="1100" dirty="0"/>
                <a:t>friendship</a:t>
              </a:r>
            </a:p>
            <a:p>
              <a:pPr marL="173038" indent="-173038">
                <a:buFont typeface="Wingdings" panose="05000000000000000000" pitchFamily="2" charset="2"/>
                <a:buChar char="§"/>
              </a:pPr>
              <a:r>
                <a:rPr lang="en-US" sz="1100" dirty="0"/>
                <a:t>influence</a:t>
              </a:r>
            </a:p>
            <a:p>
              <a:pPr marL="173038" indent="-173038">
                <a:buFont typeface="Wingdings" panose="05000000000000000000" pitchFamily="2" charset="2"/>
                <a:buChar char="§"/>
              </a:pPr>
              <a:r>
                <a:rPr lang="en-US" sz="1100" dirty="0"/>
                <a:t>law (torts)</a:t>
              </a:r>
            </a:p>
            <a:p>
              <a:pPr marL="173038" indent="-173038">
                <a:buFont typeface="Wingdings" panose="05000000000000000000" pitchFamily="2" charset="2"/>
                <a:buChar char="§"/>
              </a:pPr>
              <a:r>
                <a:rPr lang="en-US" sz="1100" dirty="0"/>
                <a:t>marketing</a:t>
              </a:r>
            </a:p>
            <a:p>
              <a:pPr marL="173038" indent="-173038">
                <a:buFont typeface="Wingdings" panose="05000000000000000000" pitchFamily="2" charset="2"/>
                <a:buChar char="§"/>
              </a:pPr>
              <a:r>
                <a:rPr lang="en-US" sz="1100" dirty="0"/>
                <a:t>networks</a:t>
              </a:r>
            </a:p>
            <a:p>
              <a:pPr marL="173038" indent="-173038">
                <a:buFont typeface="Wingdings" panose="05000000000000000000" pitchFamily="2" charset="2"/>
                <a:buChar char="§"/>
              </a:pPr>
              <a:r>
                <a:rPr lang="en-US" sz="1100" dirty="0"/>
                <a:t>persuasion</a:t>
              </a:r>
            </a:p>
            <a:p>
              <a:pPr marL="173038" indent="-173038">
                <a:buFont typeface="Wingdings" panose="05000000000000000000" pitchFamily="2" charset="2"/>
                <a:buChar char="§"/>
              </a:pPr>
              <a:r>
                <a:rPr lang="en-US" sz="1100" dirty="0"/>
                <a:t>power dynamics</a:t>
              </a:r>
            </a:p>
            <a:p>
              <a:pPr marL="173038" indent="-173038">
                <a:buFont typeface="Wingdings" panose="05000000000000000000" pitchFamily="2" charset="2"/>
                <a:buChar char="§"/>
              </a:pPr>
              <a:r>
                <a:rPr lang="en-US" sz="1100" dirty="0"/>
                <a:t>psychology</a:t>
              </a:r>
            </a:p>
            <a:p>
              <a:pPr marL="173038" indent="-173038">
                <a:buFont typeface="Wingdings" panose="05000000000000000000" pitchFamily="2" charset="2"/>
                <a:buChar char="§"/>
              </a:pPr>
              <a:r>
                <a:rPr lang="en-US" sz="1100" dirty="0"/>
                <a:t>social media</a:t>
              </a:r>
            </a:p>
            <a:p>
              <a:pPr marL="173038" indent="-173038">
                <a:buFont typeface="Wingdings" panose="05000000000000000000" pitchFamily="2" charset="2"/>
                <a:buChar char="§"/>
              </a:pPr>
              <a:r>
                <a:rPr lang="en-US" sz="1100" dirty="0"/>
                <a:t>trust</a:t>
              </a:r>
            </a:p>
            <a:p>
              <a:pPr marL="173038" indent="-173038">
                <a:buFont typeface="Wingdings" panose="05000000000000000000" pitchFamily="2" charset="2"/>
                <a:buChar char="§"/>
              </a:pPr>
              <a:r>
                <a:rPr lang="en-US" sz="1100" dirty="0"/>
                <a:t>volunteerism</a:t>
              </a:r>
            </a:p>
            <a:p>
              <a:pPr marL="173038" indent="-173038">
                <a:buFont typeface="Wingdings" panose="05000000000000000000" pitchFamily="2" charset="2"/>
                <a:buChar char="§"/>
              </a:pPr>
              <a:r>
                <a:rPr lang="en-US" sz="1100" dirty="0"/>
                <a:t>vulnerability</a:t>
              </a:r>
            </a:p>
          </p:txBody>
        </p:sp>
        <p:sp>
          <p:nvSpPr>
            <p:cNvPr id="33" name="TextBox 32"/>
            <p:cNvSpPr txBox="1"/>
            <p:nvPr/>
          </p:nvSpPr>
          <p:spPr>
            <a:xfrm>
              <a:off x="8979210" y="2762568"/>
              <a:ext cx="1637108" cy="2631490"/>
            </a:xfrm>
            <a:prstGeom prst="rect">
              <a:avLst/>
            </a:prstGeom>
            <a:noFill/>
          </p:spPr>
          <p:txBody>
            <a:bodyPr wrap="square" rtlCol="0">
              <a:spAutoFit/>
            </a:bodyPr>
            <a:lstStyle/>
            <a:p>
              <a:r>
                <a:rPr lang="en-US" sz="1100" dirty="0"/>
                <a:t>aka </a:t>
              </a:r>
              <a:r>
                <a:rPr lang="en-US" sz="1100" b="1" dirty="0"/>
                <a:t>LEGACY</a:t>
              </a:r>
              <a:r>
                <a:rPr lang="en-US" sz="1100" dirty="0"/>
                <a:t>:</a:t>
              </a:r>
            </a:p>
            <a:p>
              <a:pPr marL="173038" indent="-173038">
                <a:buFont typeface="Wingdings" panose="05000000000000000000" pitchFamily="2" charset="2"/>
                <a:buChar char="§"/>
              </a:pPr>
              <a:r>
                <a:rPr lang="en-US" sz="1100" dirty="0"/>
                <a:t>accountability</a:t>
              </a:r>
            </a:p>
            <a:p>
              <a:pPr marL="173038" indent="-173038">
                <a:buFont typeface="Wingdings" panose="05000000000000000000" pitchFamily="2" charset="2"/>
                <a:buChar char="§"/>
              </a:pPr>
              <a:r>
                <a:rPr lang="en-US" sz="1100" dirty="0"/>
                <a:t>advisor</a:t>
              </a:r>
            </a:p>
            <a:p>
              <a:pPr marL="173038" indent="-173038">
                <a:buFont typeface="Wingdings" panose="05000000000000000000" pitchFamily="2" charset="2"/>
                <a:buChar char="§"/>
              </a:pPr>
              <a:r>
                <a:rPr lang="en-US" sz="1100" dirty="0"/>
                <a:t>advocacy</a:t>
              </a:r>
            </a:p>
            <a:p>
              <a:pPr marL="173038" indent="-173038">
                <a:buFont typeface="Wingdings" panose="05000000000000000000" pitchFamily="2" charset="2"/>
                <a:buChar char="§"/>
              </a:pPr>
              <a:r>
                <a:rPr lang="en-US" sz="1100" dirty="0"/>
                <a:t>altruism</a:t>
              </a:r>
            </a:p>
            <a:p>
              <a:pPr marL="173038" indent="-173038">
                <a:buFont typeface="Wingdings" panose="05000000000000000000" pitchFamily="2" charset="2"/>
                <a:buChar char="§"/>
              </a:pPr>
              <a:r>
                <a:rPr lang="en-US" sz="1100" dirty="0"/>
                <a:t>ambivert</a:t>
              </a:r>
            </a:p>
            <a:p>
              <a:pPr marL="173038" indent="-173038">
                <a:buFont typeface="Wingdings" panose="05000000000000000000" pitchFamily="2" charset="2"/>
                <a:buChar char="§"/>
              </a:pPr>
              <a:r>
                <a:rPr lang="en-US" sz="1100" dirty="0"/>
                <a:t>authenticity</a:t>
              </a:r>
            </a:p>
            <a:p>
              <a:pPr marL="173038" indent="-173038">
                <a:buFont typeface="Wingdings" panose="05000000000000000000" pitchFamily="2" charset="2"/>
                <a:buChar char="§"/>
              </a:pPr>
              <a:r>
                <a:rPr lang="en-US" sz="1100" dirty="0"/>
                <a:t>calling/vocation</a:t>
              </a:r>
            </a:p>
            <a:p>
              <a:pPr marL="173038" indent="-173038">
                <a:buFont typeface="Wingdings" panose="05000000000000000000" pitchFamily="2" charset="2"/>
                <a:buChar char="§"/>
              </a:pPr>
              <a:r>
                <a:rPr lang="en-US" sz="1100" dirty="0"/>
                <a:t>change mgmt.</a:t>
              </a:r>
            </a:p>
            <a:p>
              <a:pPr marL="173038" indent="-173038">
                <a:buFont typeface="Wingdings" panose="05000000000000000000" pitchFamily="2" charset="2"/>
                <a:buChar char="§"/>
              </a:pPr>
              <a:r>
                <a:rPr lang="en-US" sz="1100" dirty="0"/>
                <a:t>coach/mentor</a:t>
              </a:r>
            </a:p>
            <a:p>
              <a:pPr marL="173038" indent="-173038">
                <a:buFont typeface="Wingdings" panose="05000000000000000000" pitchFamily="2" charset="2"/>
                <a:buChar char="§"/>
              </a:pPr>
              <a:r>
                <a:rPr lang="en-US" sz="1100" dirty="0"/>
                <a:t>compassionate</a:t>
              </a:r>
            </a:p>
            <a:p>
              <a:pPr marL="173038" indent="-173038">
                <a:buFont typeface="Wingdings" panose="05000000000000000000" pitchFamily="2" charset="2"/>
                <a:buChar char="§"/>
              </a:pPr>
              <a:r>
                <a:rPr lang="en-US" sz="1100" dirty="0"/>
                <a:t>concierge</a:t>
              </a:r>
            </a:p>
            <a:p>
              <a:pPr marL="173038" indent="-173038">
                <a:buFont typeface="Wingdings" panose="05000000000000000000" pitchFamily="2" charset="2"/>
                <a:buChar char="§"/>
              </a:pPr>
              <a:r>
                <a:rPr lang="en-US" sz="1100" dirty="0"/>
                <a:t>consultant</a:t>
              </a:r>
            </a:p>
            <a:p>
              <a:pPr marL="173038" indent="-173038">
                <a:buFont typeface="Wingdings" panose="05000000000000000000" pitchFamily="2" charset="2"/>
                <a:buChar char="§"/>
              </a:pPr>
              <a:r>
                <a:rPr lang="en-US" sz="1100" dirty="0"/>
                <a:t>counselor</a:t>
              </a:r>
            </a:p>
            <a:p>
              <a:pPr marL="173038" indent="-173038">
                <a:buFont typeface="Wingdings" panose="05000000000000000000" pitchFamily="2" charset="2"/>
                <a:buChar char="§"/>
              </a:pPr>
              <a:r>
                <a:rPr lang="en-US" sz="1100" dirty="0"/>
                <a:t>donation (blood)</a:t>
              </a:r>
            </a:p>
          </p:txBody>
        </p:sp>
        <p:sp>
          <p:nvSpPr>
            <p:cNvPr id="34" name="Rectangle 33"/>
            <p:cNvSpPr/>
            <p:nvPr/>
          </p:nvSpPr>
          <p:spPr>
            <a:xfrm>
              <a:off x="8979212" y="2729817"/>
              <a:ext cx="3109932" cy="2630203"/>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p:cNvSpPr txBox="1"/>
            <p:nvPr/>
          </p:nvSpPr>
          <p:spPr>
            <a:xfrm>
              <a:off x="10560068" y="2928801"/>
              <a:ext cx="1591215" cy="2462213"/>
            </a:xfrm>
            <a:prstGeom prst="rect">
              <a:avLst/>
            </a:prstGeom>
            <a:noFill/>
          </p:spPr>
          <p:txBody>
            <a:bodyPr wrap="square" rtlCol="0">
              <a:spAutoFit/>
            </a:bodyPr>
            <a:lstStyle/>
            <a:p>
              <a:pPr marL="173038" indent="-173038">
                <a:buFont typeface="Wingdings" panose="05000000000000000000" pitchFamily="2" charset="2"/>
                <a:buChar char="§"/>
              </a:pPr>
              <a:r>
                <a:rPr lang="en-US" sz="1100" dirty="0"/>
                <a:t>fairness/justice</a:t>
              </a:r>
            </a:p>
            <a:p>
              <a:pPr marL="173038" indent="-173038">
                <a:buFont typeface="Wingdings" panose="05000000000000000000" pitchFamily="2" charset="2"/>
                <a:buChar char="§"/>
              </a:pPr>
              <a:r>
                <a:rPr lang="en-US" sz="1100" dirty="0"/>
                <a:t>guidance</a:t>
              </a:r>
            </a:p>
            <a:p>
              <a:pPr marL="173038" indent="-173038">
                <a:buFont typeface="Wingdings" panose="05000000000000000000" pitchFamily="2" charset="2"/>
                <a:buChar char="§"/>
              </a:pPr>
              <a:r>
                <a:rPr lang="en-US" sz="1100" dirty="0"/>
                <a:t>iconoclastic</a:t>
              </a:r>
            </a:p>
            <a:p>
              <a:pPr marL="173038" indent="-173038">
                <a:buFont typeface="Wingdings" panose="05000000000000000000" pitchFamily="2" charset="2"/>
                <a:buChar char="§"/>
              </a:pPr>
              <a:r>
                <a:rPr lang="en-US" sz="1100" dirty="0"/>
                <a:t>inspirational</a:t>
              </a:r>
            </a:p>
            <a:p>
              <a:pPr marL="173038" indent="-173038">
                <a:buFont typeface="Wingdings" panose="05000000000000000000" pitchFamily="2" charset="2"/>
                <a:buChar char="§"/>
              </a:pPr>
              <a:r>
                <a:rPr lang="en-US" sz="1100" dirty="0"/>
                <a:t>kindness</a:t>
              </a:r>
            </a:p>
            <a:p>
              <a:pPr marL="173038" indent="-173038">
                <a:buFont typeface="Wingdings" panose="05000000000000000000" pitchFamily="2" charset="2"/>
                <a:buChar char="§"/>
              </a:pPr>
              <a:r>
                <a:rPr lang="en-US" sz="1100" dirty="0"/>
                <a:t>leadership (servant)</a:t>
              </a:r>
            </a:p>
            <a:p>
              <a:pPr marL="173038" indent="-173038">
                <a:buFont typeface="Wingdings" panose="05000000000000000000" pitchFamily="2" charset="2"/>
                <a:buChar char="§"/>
              </a:pPr>
              <a:r>
                <a:rPr lang="en-US" sz="1100" dirty="0"/>
                <a:t>leadership (thought)</a:t>
              </a:r>
            </a:p>
            <a:p>
              <a:pPr marL="173038" indent="-173038">
                <a:buFont typeface="Wingdings" panose="05000000000000000000" pitchFamily="2" charset="2"/>
                <a:buChar char="§"/>
              </a:pPr>
              <a:r>
                <a:rPr lang="en-US" sz="1100" dirty="0"/>
                <a:t>listening</a:t>
              </a:r>
            </a:p>
            <a:p>
              <a:pPr marL="173038" indent="-173038">
                <a:buFont typeface="Wingdings" panose="05000000000000000000" pitchFamily="2" charset="2"/>
                <a:buChar char="§"/>
              </a:pPr>
              <a:r>
                <a:rPr lang="en-US" sz="1100" dirty="0"/>
                <a:t>loyalty/principles</a:t>
              </a:r>
            </a:p>
            <a:p>
              <a:pPr marL="173038" indent="-173038">
                <a:buFont typeface="Wingdings" panose="05000000000000000000" pitchFamily="2" charset="2"/>
                <a:buChar char="§"/>
              </a:pPr>
              <a:r>
                <a:rPr lang="en-US" sz="1100" dirty="0"/>
                <a:t>regret-free</a:t>
              </a:r>
            </a:p>
            <a:p>
              <a:pPr marL="173038" indent="-173038">
                <a:buFont typeface="Wingdings" panose="05000000000000000000" pitchFamily="2" charset="2"/>
                <a:buChar char="§"/>
              </a:pPr>
              <a:r>
                <a:rPr lang="en-US" sz="1100" dirty="0"/>
                <a:t>reliability</a:t>
              </a:r>
            </a:p>
            <a:p>
              <a:pPr marL="173038" indent="-173038">
                <a:buFont typeface="Wingdings" panose="05000000000000000000" pitchFamily="2" charset="2"/>
                <a:buChar char="§"/>
              </a:pPr>
              <a:r>
                <a:rPr lang="en-US" sz="1100" dirty="0"/>
                <a:t>responsibility</a:t>
              </a:r>
            </a:p>
            <a:p>
              <a:pPr marL="173038" indent="-173038">
                <a:buFont typeface="Wingdings" panose="05000000000000000000" pitchFamily="2" charset="2"/>
                <a:buChar char="§"/>
              </a:pPr>
              <a:r>
                <a:rPr lang="en-US" sz="1100" dirty="0"/>
                <a:t>strategic</a:t>
              </a:r>
            </a:p>
            <a:p>
              <a:pPr marL="173038" indent="-173038">
                <a:buFont typeface="Wingdings" panose="05000000000000000000" pitchFamily="2" charset="2"/>
                <a:buChar char="§"/>
              </a:pPr>
              <a:r>
                <a:rPr lang="en-US" sz="1100" dirty="0"/>
                <a:t>values</a:t>
              </a:r>
              <a:endParaRPr lang="en-US" dirty="0"/>
            </a:p>
          </p:txBody>
        </p:sp>
        <p:cxnSp>
          <p:nvCxnSpPr>
            <p:cNvPr id="36" name="Straight Connector 35"/>
            <p:cNvCxnSpPr>
              <a:stCxn id="5" idx="7"/>
            </p:cNvCxnSpPr>
            <p:nvPr/>
          </p:nvCxnSpPr>
          <p:spPr>
            <a:xfrm flipV="1">
              <a:off x="8647520" y="2835795"/>
              <a:ext cx="343161" cy="658326"/>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56253" y="4662272"/>
              <a:ext cx="1850635" cy="2123658"/>
            </a:xfrm>
            <a:prstGeom prst="rect">
              <a:avLst/>
            </a:prstGeom>
            <a:noFill/>
          </p:spPr>
          <p:txBody>
            <a:bodyPr wrap="square" rtlCol="0">
              <a:spAutoFit/>
            </a:bodyPr>
            <a:lstStyle/>
            <a:p>
              <a:r>
                <a:rPr lang="en-US" sz="1100" dirty="0"/>
                <a:t>aka </a:t>
              </a:r>
              <a:r>
                <a:rPr lang="en-US" sz="1100" b="1" dirty="0"/>
                <a:t>$ECURITY/CURRENCY</a:t>
              </a:r>
              <a:r>
                <a:rPr lang="en-US" sz="1100" dirty="0"/>
                <a:t>:</a:t>
              </a:r>
            </a:p>
            <a:p>
              <a:pPr marL="173038" indent="-173038">
                <a:buFont typeface="Wingdings" panose="05000000000000000000" pitchFamily="2" charset="2"/>
                <a:buChar char="§"/>
              </a:pPr>
              <a:r>
                <a:rPr lang="en-US" sz="1100" dirty="0"/>
                <a:t>“brand” (self-sales)</a:t>
              </a:r>
            </a:p>
            <a:p>
              <a:pPr marL="173038" indent="-173038">
                <a:buFont typeface="Wingdings" panose="05000000000000000000" pitchFamily="2" charset="2"/>
                <a:buChar char="§"/>
              </a:pPr>
              <a:r>
                <a:rPr lang="en-US" sz="1100" dirty="0"/>
                <a:t>budget/finances</a:t>
              </a:r>
            </a:p>
            <a:p>
              <a:pPr marL="173038" indent="-173038">
                <a:buFont typeface="Wingdings" panose="05000000000000000000" pitchFamily="2" charset="2"/>
                <a:buChar char="§"/>
              </a:pPr>
              <a:r>
                <a:rPr lang="en-US" sz="1100" dirty="0"/>
                <a:t>career/progress</a:t>
              </a:r>
            </a:p>
            <a:p>
              <a:pPr marL="173038" indent="-173038">
                <a:buFont typeface="Wingdings" panose="05000000000000000000" pitchFamily="2" charset="2"/>
                <a:buChar char="§"/>
              </a:pPr>
              <a:r>
                <a:rPr lang="en-US" sz="1100" dirty="0"/>
                <a:t>commute/trans.</a:t>
              </a:r>
            </a:p>
            <a:p>
              <a:pPr marL="173038" indent="-173038">
                <a:buFont typeface="Wingdings" panose="05000000000000000000" pitchFamily="2" charset="2"/>
                <a:buChar char="§"/>
              </a:pPr>
              <a:r>
                <a:rPr lang="en-US" sz="1100" dirty="0"/>
                <a:t>de-clutter/organize</a:t>
              </a:r>
            </a:p>
            <a:p>
              <a:pPr marL="173038" indent="-173038">
                <a:buFont typeface="Wingdings" panose="05000000000000000000" pitchFamily="2" charset="2"/>
                <a:buChar char="§"/>
              </a:pPr>
              <a:r>
                <a:rPr lang="en-US" sz="1100" dirty="0"/>
                <a:t>investments</a:t>
              </a:r>
            </a:p>
            <a:p>
              <a:pPr marL="173038" indent="-173038">
                <a:buFont typeface="Wingdings" panose="05000000000000000000" pitchFamily="2" charset="2"/>
                <a:buChar char="§"/>
              </a:pPr>
              <a:r>
                <a:rPr lang="en-US" sz="1100" dirty="0"/>
                <a:t>insurance</a:t>
              </a:r>
            </a:p>
            <a:p>
              <a:pPr marL="173038" indent="-173038">
                <a:buFont typeface="Wingdings" panose="05000000000000000000" pitchFamily="2" charset="2"/>
                <a:buChar char="§"/>
              </a:pPr>
              <a:r>
                <a:rPr lang="en-US" sz="1100" dirty="0"/>
                <a:t>job/gig search</a:t>
              </a:r>
            </a:p>
            <a:p>
              <a:pPr marL="173038" indent="-173038">
                <a:buFont typeface="Wingdings" panose="05000000000000000000" pitchFamily="2" charset="2"/>
                <a:buChar char="§"/>
              </a:pPr>
              <a:r>
                <a:rPr lang="en-US" sz="1100" dirty="0"/>
                <a:t>Life-hacks</a:t>
              </a:r>
            </a:p>
            <a:p>
              <a:pPr marL="173038" indent="-173038">
                <a:buFont typeface="Wingdings" panose="05000000000000000000" pitchFamily="2" charset="2"/>
                <a:buChar char="§"/>
              </a:pPr>
              <a:r>
                <a:rPr lang="en-US" sz="1100" dirty="0"/>
                <a:t>maintenance</a:t>
              </a:r>
            </a:p>
            <a:p>
              <a:pPr marL="173038" indent="-173038">
                <a:buFont typeface="Wingdings" panose="05000000000000000000" pitchFamily="2" charset="2"/>
                <a:buChar char="§"/>
              </a:pPr>
              <a:r>
                <a:rPr lang="en-US" sz="1100" dirty="0"/>
                <a:t>planning</a:t>
              </a:r>
            </a:p>
          </p:txBody>
        </p:sp>
        <p:sp>
          <p:nvSpPr>
            <p:cNvPr id="38" name="Rectangle 37"/>
            <p:cNvSpPr/>
            <p:nvPr/>
          </p:nvSpPr>
          <p:spPr>
            <a:xfrm>
              <a:off x="56253" y="4606152"/>
              <a:ext cx="2700383" cy="2196215"/>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p:cNvSpPr txBox="1"/>
            <p:nvPr/>
          </p:nvSpPr>
          <p:spPr>
            <a:xfrm>
              <a:off x="1496512" y="4847986"/>
              <a:ext cx="1613214" cy="1954381"/>
            </a:xfrm>
            <a:prstGeom prst="rect">
              <a:avLst/>
            </a:prstGeom>
            <a:noFill/>
          </p:spPr>
          <p:txBody>
            <a:bodyPr wrap="square" rtlCol="0">
              <a:spAutoFit/>
            </a:bodyPr>
            <a:lstStyle/>
            <a:p>
              <a:pPr marL="173038" indent="-173038">
                <a:buFont typeface="Wingdings" panose="05000000000000000000" pitchFamily="2" charset="2"/>
                <a:buChar char="§"/>
              </a:pPr>
              <a:r>
                <a:rPr lang="en-US" sz="1100" dirty="0"/>
                <a:t>possessions</a:t>
              </a:r>
            </a:p>
            <a:p>
              <a:pPr marL="173038" indent="-173038">
                <a:buFont typeface="Wingdings" panose="05000000000000000000" pitchFamily="2" charset="2"/>
                <a:buChar char="§"/>
              </a:pPr>
              <a:r>
                <a:rPr lang="en-US" sz="1100" dirty="0"/>
                <a:t>productivity</a:t>
              </a:r>
            </a:p>
            <a:p>
              <a:pPr marL="173038" indent="-173038">
                <a:buFont typeface="Wingdings" panose="05000000000000000000" pitchFamily="2" charset="2"/>
                <a:buChar char="§"/>
              </a:pPr>
              <a:r>
                <a:rPr lang="en-US" sz="1100" dirty="0"/>
                <a:t>quality of life</a:t>
              </a:r>
            </a:p>
            <a:p>
              <a:pPr marL="173038" indent="-173038">
                <a:buFont typeface="Wingdings" panose="05000000000000000000" pitchFamily="2" charset="2"/>
                <a:buChar char="§"/>
              </a:pPr>
              <a:r>
                <a:rPr lang="en-US" sz="1100" dirty="0"/>
                <a:t>retirement</a:t>
              </a:r>
            </a:p>
            <a:p>
              <a:pPr marL="173038" indent="-173038">
                <a:buFont typeface="Wingdings" panose="05000000000000000000" pitchFamily="2" charset="2"/>
                <a:buChar char="§"/>
              </a:pPr>
              <a:r>
                <a:rPr lang="en-US" sz="1100" dirty="0"/>
                <a:t>service providers</a:t>
              </a:r>
            </a:p>
            <a:p>
              <a:pPr marL="173038" indent="-173038">
                <a:buFont typeface="Wingdings" panose="05000000000000000000" pitchFamily="2" charset="2"/>
                <a:buChar char="§"/>
              </a:pPr>
              <a:r>
                <a:rPr lang="en-US" sz="1100" dirty="0"/>
                <a:t>shopping/deals</a:t>
              </a:r>
            </a:p>
            <a:p>
              <a:pPr marL="173038" indent="-173038">
                <a:buFont typeface="Wingdings" panose="05000000000000000000" pitchFamily="2" charset="2"/>
                <a:buChar char="§"/>
              </a:pPr>
              <a:r>
                <a:rPr lang="en-US" sz="1100" dirty="0"/>
                <a:t>taxes/credit</a:t>
              </a:r>
            </a:p>
            <a:p>
              <a:pPr marL="173038" indent="-173038">
                <a:buFont typeface="Wingdings" panose="05000000000000000000" pitchFamily="2" charset="2"/>
                <a:buChar char="§"/>
              </a:pPr>
              <a:r>
                <a:rPr lang="en-US" sz="1100" dirty="0"/>
                <a:t>time mgmt.</a:t>
              </a:r>
            </a:p>
            <a:p>
              <a:pPr marL="173038" indent="-173038">
                <a:buFont typeface="Wingdings" panose="05000000000000000000" pitchFamily="2" charset="2"/>
                <a:buChar char="§"/>
              </a:pPr>
              <a:r>
                <a:rPr lang="en-US" sz="1100" dirty="0"/>
                <a:t>utilities</a:t>
              </a:r>
            </a:p>
            <a:p>
              <a:pPr marL="173038" indent="-173038">
                <a:buFont typeface="Wingdings" panose="05000000000000000000" pitchFamily="2" charset="2"/>
                <a:buChar char="§"/>
              </a:pPr>
              <a:r>
                <a:rPr lang="en-US" sz="1100" dirty="0"/>
                <a:t>wardrobe</a:t>
              </a:r>
            </a:p>
            <a:p>
              <a:pPr marL="173038" indent="-173038">
                <a:buFont typeface="Wingdings" panose="05000000000000000000" pitchFamily="2" charset="2"/>
                <a:buChar char="§"/>
              </a:pPr>
              <a:r>
                <a:rPr lang="en-US" sz="1100" dirty="0"/>
                <a:t>will/legal/gifts</a:t>
              </a:r>
            </a:p>
          </p:txBody>
        </p:sp>
        <p:cxnSp>
          <p:nvCxnSpPr>
            <p:cNvPr id="40" name="Straight Connector 39"/>
            <p:cNvCxnSpPr>
              <a:stCxn id="8" idx="2"/>
            </p:cNvCxnSpPr>
            <p:nvPr/>
          </p:nvCxnSpPr>
          <p:spPr>
            <a:xfrm flipH="1">
              <a:off x="2768107" y="5551805"/>
              <a:ext cx="2307923" cy="172296"/>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41" name="TextBox 40"/>
            <p:cNvSpPr txBox="1"/>
            <p:nvPr/>
          </p:nvSpPr>
          <p:spPr>
            <a:xfrm>
              <a:off x="8990681" y="5382228"/>
              <a:ext cx="2042250" cy="1446550"/>
            </a:xfrm>
            <a:prstGeom prst="rect">
              <a:avLst/>
            </a:prstGeom>
            <a:noFill/>
          </p:spPr>
          <p:txBody>
            <a:bodyPr wrap="square" rtlCol="0">
              <a:spAutoFit/>
            </a:bodyPr>
            <a:lstStyle/>
            <a:p>
              <a:r>
                <a:rPr lang="en-US" sz="1100" b="1" dirty="0"/>
                <a:t>PRAJÑĀ aka HIGHER WISDOM</a:t>
              </a:r>
              <a:r>
                <a:rPr lang="en-US" sz="1100" dirty="0"/>
                <a:t>:</a:t>
              </a:r>
            </a:p>
            <a:p>
              <a:pPr marL="115888" indent="-115888">
                <a:buFont typeface="Wingdings" panose="05000000000000000000" pitchFamily="2" charset="2"/>
                <a:buChar char="§"/>
              </a:pPr>
              <a:r>
                <a:rPr lang="en-US" sz="1100" dirty="0"/>
                <a:t>aesthetics</a:t>
              </a:r>
            </a:p>
            <a:p>
              <a:pPr marL="115888" indent="-115888">
                <a:buFont typeface="Wingdings" panose="05000000000000000000" pitchFamily="2" charset="2"/>
                <a:buChar char="§"/>
              </a:pPr>
              <a:r>
                <a:rPr lang="en-US" sz="1100" dirty="0"/>
                <a:t>balance</a:t>
              </a:r>
            </a:p>
            <a:p>
              <a:pPr marL="115888" indent="-115888">
                <a:buFont typeface="Wingdings" panose="05000000000000000000" pitchFamily="2" charset="2"/>
                <a:buChar char="§"/>
              </a:pPr>
              <a:r>
                <a:rPr lang="en-US" sz="1100" dirty="0"/>
                <a:t>being</a:t>
              </a:r>
            </a:p>
            <a:p>
              <a:pPr marL="115888" indent="-115888">
                <a:buFont typeface="Wingdings" panose="05000000000000000000" pitchFamily="2" charset="2"/>
                <a:buChar char="§"/>
              </a:pPr>
              <a:r>
                <a:rPr lang="en-US" sz="1100" dirty="0"/>
                <a:t>core/oneness</a:t>
              </a:r>
            </a:p>
            <a:p>
              <a:pPr marL="115888" indent="-115888">
                <a:buFont typeface="Wingdings" panose="05000000000000000000" pitchFamily="2" charset="2"/>
                <a:buChar char="§"/>
              </a:pPr>
              <a:r>
                <a:rPr lang="en-US" sz="1100" dirty="0"/>
                <a:t>Deism</a:t>
              </a:r>
            </a:p>
            <a:p>
              <a:pPr marL="115888" indent="-115888">
                <a:buFont typeface="Wingdings" panose="05000000000000000000" pitchFamily="2" charset="2"/>
                <a:buChar char="§"/>
              </a:pPr>
              <a:r>
                <a:rPr lang="en-US" sz="1100" dirty="0"/>
                <a:t>essentialism</a:t>
              </a:r>
            </a:p>
            <a:p>
              <a:pPr marL="115888" indent="-115888">
                <a:buFont typeface="Wingdings" panose="05000000000000000000" pitchFamily="2" charset="2"/>
                <a:buChar char="§"/>
              </a:pPr>
              <a:r>
                <a:rPr lang="en-US" sz="1100" dirty="0"/>
                <a:t>freedom</a:t>
              </a:r>
            </a:p>
          </p:txBody>
        </p:sp>
        <p:sp>
          <p:nvSpPr>
            <p:cNvPr id="42" name="Rectangle 41"/>
            <p:cNvSpPr/>
            <p:nvPr/>
          </p:nvSpPr>
          <p:spPr>
            <a:xfrm>
              <a:off x="8979210" y="5382228"/>
              <a:ext cx="3099922" cy="1453488"/>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3" name="Straight Connector 42"/>
            <p:cNvCxnSpPr>
              <a:stCxn id="41" idx="1"/>
            </p:cNvCxnSpPr>
            <p:nvPr/>
          </p:nvCxnSpPr>
          <p:spPr>
            <a:xfrm flipH="1" flipV="1">
              <a:off x="6307834" y="4337696"/>
              <a:ext cx="2682847" cy="1767807"/>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44" name="TextBox 43"/>
            <p:cNvSpPr txBox="1"/>
            <p:nvPr/>
          </p:nvSpPr>
          <p:spPr>
            <a:xfrm>
              <a:off x="10752881" y="5558443"/>
              <a:ext cx="1398402" cy="1277273"/>
            </a:xfrm>
            <a:prstGeom prst="rect">
              <a:avLst/>
            </a:prstGeom>
            <a:noFill/>
          </p:spPr>
          <p:txBody>
            <a:bodyPr wrap="square" rtlCol="0">
              <a:spAutoFit/>
            </a:bodyPr>
            <a:lstStyle/>
            <a:p>
              <a:pPr marL="115888" indent="-115888">
                <a:buFont typeface="Wingdings" panose="05000000000000000000" pitchFamily="2" charset="2"/>
                <a:buChar char="§"/>
              </a:pPr>
              <a:r>
                <a:rPr lang="en-US" sz="1100" dirty="0"/>
                <a:t>relaxation</a:t>
              </a:r>
            </a:p>
            <a:p>
              <a:pPr marL="115888" indent="-115888">
                <a:buFont typeface="Wingdings" panose="05000000000000000000" pitchFamily="2" charset="2"/>
                <a:buChar char="§"/>
              </a:pPr>
              <a:r>
                <a:rPr lang="en-US" sz="1100" dirty="0"/>
                <a:t>self-actualization</a:t>
              </a:r>
            </a:p>
            <a:p>
              <a:pPr marL="115888" indent="-115888">
                <a:buFont typeface="Wingdings" panose="05000000000000000000" pitchFamily="2" charset="2"/>
                <a:buChar char="§"/>
              </a:pPr>
              <a:r>
                <a:rPr lang="en-US" sz="1100" dirty="0"/>
                <a:t>simplicity</a:t>
              </a:r>
            </a:p>
            <a:p>
              <a:pPr marL="115888" indent="-115888">
                <a:buFont typeface="Wingdings" panose="05000000000000000000" pitchFamily="2" charset="2"/>
                <a:buChar char="§"/>
              </a:pPr>
              <a:r>
                <a:rPr lang="en-US" sz="1100" dirty="0"/>
                <a:t>soul/spirit</a:t>
              </a:r>
            </a:p>
            <a:p>
              <a:pPr marL="115888" indent="-115888">
                <a:buFont typeface="Wingdings" panose="05000000000000000000" pitchFamily="2" charset="2"/>
                <a:buChar char="§"/>
              </a:pPr>
              <a:r>
                <a:rPr lang="en-US" sz="1100" dirty="0"/>
                <a:t>space</a:t>
              </a:r>
            </a:p>
            <a:p>
              <a:pPr marL="115888" indent="-115888">
                <a:buFont typeface="Wingdings" panose="05000000000000000000" pitchFamily="2" charset="2"/>
                <a:buChar char="§"/>
              </a:pPr>
              <a:r>
                <a:rPr lang="en-US" sz="1100" dirty="0"/>
                <a:t>variety</a:t>
              </a:r>
            </a:p>
            <a:p>
              <a:pPr marL="115888" indent="-115888">
                <a:buFont typeface="Wingdings" panose="05000000000000000000" pitchFamily="2" charset="2"/>
                <a:buChar char="§"/>
              </a:pPr>
              <a:r>
                <a:rPr lang="en-US" sz="1100" dirty="0"/>
                <a:t>Zen/Taoism</a:t>
              </a:r>
            </a:p>
          </p:txBody>
        </p:sp>
        <p:sp>
          <p:nvSpPr>
            <p:cNvPr id="45" name="TextBox 44"/>
            <p:cNvSpPr txBox="1"/>
            <p:nvPr/>
          </p:nvSpPr>
          <p:spPr>
            <a:xfrm>
              <a:off x="9944965" y="5558443"/>
              <a:ext cx="1116746" cy="1277273"/>
            </a:xfrm>
            <a:prstGeom prst="rect">
              <a:avLst/>
            </a:prstGeom>
            <a:noFill/>
          </p:spPr>
          <p:txBody>
            <a:bodyPr wrap="square" rtlCol="0">
              <a:spAutoFit/>
            </a:bodyPr>
            <a:lstStyle/>
            <a:p>
              <a:pPr marL="115888" indent="-115888">
                <a:buFont typeface="Wingdings" panose="05000000000000000000" pitchFamily="2" charset="2"/>
                <a:buChar char="§"/>
              </a:pPr>
              <a:r>
                <a:rPr lang="en-US" sz="1100" dirty="0"/>
                <a:t>healing</a:t>
              </a:r>
            </a:p>
            <a:p>
              <a:pPr marL="115888" indent="-115888">
                <a:buFont typeface="Wingdings" panose="05000000000000000000" pitchFamily="2" charset="2"/>
                <a:buChar char="§"/>
              </a:pPr>
              <a:r>
                <a:rPr lang="en-US" sz="1100" dirty="0"/>
                <a:t>inner peace</a:t>
              </a:r>
            </a:p>
            <a:p>
              <a:pPr marL="115888" indent="-115888">
                <a:buFont typeface="Wingdings" panose="05000000000000000000" pitchFamily="2" charset="2"/>
                <a:buChar char="§"/>
              </a:pPr>
              <a:r>
                <a:rPr lang="en-US" sz="1100" dirty="0"/>
                <a:t>nature</a:t>
              </a:r>
            </a:p>
            <a:p>
              <a:pPr marL="115888" indent="-115888">
                <a:buFont typeface="Wingdings" panose="05000000000000000000" pitchFamily="2" charset="2"/>
                <a:buChar char="§"/>
              </a:pPr>
              <a:r>
                <a:rPr lang="en-US" sz="1100" dirty="0"/>
                <a:t>pacing</a:t>
              </a:r>
            </a:p>
            <a:p>
              <a:pPr marL="115888" indent="-115888">
                <a:buFont typeface="Wingdings" panose="05000000000000000000" pitchFamily="2" charset="2"/>
                <a:buChar char="§"/>
              </a:pPr>
              <a:r>
                <a:rPr lang="en-US" sz="1100" dirty="0"/>
                <a:t>perspective</a:t>
              </a:r>
            </a:p>
            <a:p>
              <a:pPr marL="115888" indent="-115888">
                <a:buFont typeface="Wingdings" panose="05000000000000000000" pitchFamily="2" charset="2"/>
                <a:buChar char="§"/>
              </a:pPr>
              <a:r>
                <a:rPr lang="en-US" sz="1100" dirty="0"/>
                <a:t>poetry</a:t>
              </a:r>
            </a:p>
            <a:p>
              <a:pPr marL="115888" indent="-115888">
                <a:buFont typeface="Wingdings" panose="05000000000000000000" pitchFamily="2" charset="2"/>
                <a:buChar char="§"/>
              </a:pPr>
              <a:r>
                <a:rPr lang="en-US" sz="1100" dirty="0"/>
                <a:t>reflection</a:t>
              </a:r>
            </a:p>
          </p:txBody>
        </p:sp>
      </p:grpSp>
    </p:spTree>
    <p:extLst>
      <p:ext uri="{BB962C8B-B14F-4D97-AF65-F5344CB8AC3E}">
        <p14:creationId xmlns:p14="http://schemas.microsoft.com/office/powerpoint/2010/main" val="45462511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318796" y="0"/>
            <a:ext cx="7650865" cy="6427864"/>
          </a:xfrm>
          <a:prstGeom prst="rect">
            <a:avLst/>
          </a:prstGeom>
        </p:spPr>
      </p:pic>
      <p:sp>
        <p:nvSpPr>
          <p:cNvPr id="5" name="TextBox 4"/>
          <p:cNvSpPr txBox="1"/>
          <p:nvPr/>
        </p:nvSpPr>
        <p:spPr>
          <a:xfrm>
            <a:off x="8633399" y="1287683"/>
            <a:ext cx="3171463" cy="646331"/>
          </a:xfrm>
          <a:prstGeom prst="rect">
            <a:avLst/>
          </a:prstGeom>
          <a:solidFill>
            <a:srgbClr val="FFFF00"/>
          </a:solidFill>
          <a:ln w="25400">
            <a:solidFill>
              <a:schemeClr val="tx1"/>
            </a:solidFill>
          </a:ln>
        </p:spPr>
        <p:txBody>
          <a:bodyPr wrap="square" rtlCol="0">
            <a:spAutoFit/>
          </a:bodyPr>
          <a:lstStyle/>
          <a:p>
            <a:r>
              <a:rPr lang="en-US" dirty="0"/>
              <a:t>https://lifereimagined.aarp.org/activity-app/37341/step/0</a:t>
            </a:r>
          </a:p>
        </p:txBody>
      </p:sp>
      <p:pic>
        <p:nvPicPr>
          <p:cNvPr id="7" name="Picture 6"/>
          <p:cNvPicPr>
            <a:picLocks noChangeAspect="1"/>
          </p:cNvPicPr>
          <p:nvPr/>
        </p:nvPicPr>
        <p:blipFill>
          <a:blip r:embed="rId3"/>
          <a:stretch>
            <a:fillRect/>
          </a:stretch>
        </p:blipFill>
        <p:spPr>
          <a:xfrm>
            <a:off x="7039" y="5864123"/>
            <a:ext cx="10931471" cy="993877"/>
          </a:xfrm>
          <a:prstGeom prst="rect">
            <a:avLst/>
          </a:prstGeom>
        </p:spPr>
      </p:pic>
    </p:spTree>
    <p:extLst>
      <p:ext uri="{BB962C8B-B14F-4D97-AF65-F5344CB8AC3E}">
        <p14:creationId xmlns:p14="http://schemas.microsoft.com/office/powerpoint/2010/main" val="323524798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6B80027-D24C-4AC3-B762-905A0B8122A6}"/>
              </a:ext>
            </a:extLst>
          </p:cNvPr>
          <p:cNvSpPr txBox="1"/>
          <p:nvPr/>
        </p:nvSpPr>
        <p:spPr>
          <a:xfrm>
            <a:off x="4598504" y="114851"/>
            <a:ext cx="7512878" cy="2800767"/>
          </a:xfrm>
          <a:prstGeom prst="rect">
            <a:avLst/>
          </a:prstGeom>
          <a:noFill/>
        </p:spPr>
        <p:txBody>
          <a:bodyPr wrap="square" rtlCol="0">
            <a:spAutoFit/>
          </a:bodyPr>
          <a:lstStyle/>
          <a:p>
            <a:pPr algn="ctr"/>
            <a:r>
              <a:rPr lang="en-US" sz="8800" b="1" dirty="0">
                <a:latin typeface="Rockwell Condensed" panose="02060603050405020104" pitchFamily="18" charset="0"/>
              </a:rPr>
              <a:t>F2F /</a:t>
            </a:r>
            <a:br>
              <a:rPr lang="en-US" sz="8800" b="1" dirty="0">
                <a:latin typeface="Rockwell Condensed" panose="02060603050405020104" pitchFamily="18" charset="0"/>
              </a:rPr>
            </a:br>
            <a:r>
              <a:rPr lang="en-US" sz="8800" b="1" dirty="0">
                <a:latin typeface="Rockwell Condensed" panose="02060603050405020104" pitchFamily="18" charset="0"/>
              </a:rPr>
              <a:t>RELATIONSHIPS</a:t>
            </a:r>
          </a:p>
        </p:txBody>
      </p:sp>
      <p:pic>
        <p:nvPicPr>
          <p:cNvPr id="15362" name="Picture 2" descr="https://i.gr-assets.com/images/S/compressed.photo.goodreads.com/books/1429462641i/21067372._UY200_.jpg">
            <a:extLst>
              <a:ext uri="{FF2B5EF4-FFF2-40B4-BE49-F238E27FC236}">
                <a16:creationId xmlns:a16="http://schemas.microsoft.com/office/drawing/2014/main" id="{E4CB95FC-002F-49CD-A3EB-D8231C2B750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4339" y="310321"/>
            <a:ext cx="3844165" cy="58689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672292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0"/>
            <a:ext cx="8661862" cy="6493815"/>
          </a:xfrm>
          <a:prstGeom prst="rect">
            <a:avLst/>
          </a:prstGeom>
        </p:spPr>
      </p:pic>
      <p:sp>
        <p:nvSpPr>
          <p:cNvPr id="6" name="TextBox 5"/>
          <p:cNvSpPr txBox="1"/>
          <p:nvPr/>
        </p:nvSpPr>
        <p:spPr>
          <a:xfrm>
            <a:off x="8806741" y="1555470"/>
            <a:ext cx="2495005" cy="2031325"/>
          </a:xfrm>
          <a:prstGeom prst="rect">
            <a:avLst/>
          </a:prstGeom>
          <a:solidFill>
            <a:srgbClr val="FFFF00"/>
          </a:solidFill>
          <a:ln w="25400">
            <a:solidFill>
              <a:schemeClr val="tx1"/>
            </a:solidFill>
          </a:ln>
          <a:effectLst>
            <a:outerShdw blurRad="50800" dist="38100" dir="2700000" algn="tl" rotWithShape="0">
              <a:prstClr val="black">
                <a:alpha val="40000"/>
              </a:prstClr>
            </a:outerShdw>
          </a:effectLst>
        </p:spPr>
        <p:txBody>
          <a:bodyPr wrap="square" rtlCol="0">
            <a:spAutoFit/>
          </a:bodyPr>
          <a:lstStyle/>
          <a:p>
            <a:r>
              <a:rPr lang="en-US" dirty="0"/>
              <a:t>This slide provided courtesy of </a:t>
            </a:r>
            <a:r>
              <a:rPr lang="en-US" b="1" dirty="0"/>
              <a:t>Susie Sharp: </a:t>
            </a:r>
            <a:br>
              <a:rPr lang="en-US" b="1" dirty="0"/>
            </a:br>
            <a:r>
              <a:rPr lang="en-US" dirty="0"/>
              <a:t>Connect with her at </a:t>
            </a:r>
            <a:r>
              <a:rPr lang="en-US" b="1" dirty="0">
                <a:hlinkClick r:id="rId3"/>
              </a:rPr>
              <a:t>https://www.linkedin.</a:t>
            </a:r>
            <a:br>
              <a:rPr lang="en-US" b="1" dirty="0">
                <a:hlinkClick r:id="rId3"/>
              </a:rPr>
            </a:br>
            <a:r>
              <a:rPr lang="en-US" b="1" dirty="0">
                <a:hlinkClick r:id="rId3"/>
              </a:rPr>
              <a:t>com/in/susiesharp/</a:t>
            </a:r>
            <a:r>
              <a:rPr lang="en-US" dirty="0"/>
              <a:t> </a:t>
            </a:r>
            <a:r>
              <a:rPr lang="en-US" i="1" dirty="0"/>
              <a:t>(do NOT share without her express permission)</a:t>
            </a:r>
            <a:endParaRPr lang="en-US" dirty="0"/>
          </a:p>
        </p:txBody>
      </p:sp>
    </p:spTree>
    <p:extLst>
      <p:ext uri="{BB962C8B-B14F-4D97-AF65-F5344CB8AC3E}">
        <p14:creationId xmlns:p14="http://schemas.microsoft.com/office/powerpoint/2010/main" val="139783869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FA3CD6-C4F5-410E-AF76-B62394789B8B}"/>
              </a:ext>
            </a:extLst>
          </p:cNvPr>
          <p:cNvSpPr>
            <a:spLocks noGrp="1"/>
          </p:cNvSpPr>
          <p:nvPr>
            <p:ph type="title"/>
          </p:nvPr>
        </p:nvSpPr>
        <p:spPr>
          <a:xfrm>
            <a:off x="254709" y="192847"/>
            <a:ext cx="10515600" cy="1325563"/>
          </a:xfrm>
        </p:spPr>
        <p:txBody>
          <a:bodyPr/>
          <a:lstStyle/>
          <a:p>
            <a:r>
              <a:rPr lang="en-US" dirty="0">
                <a:solidFill>
                  <a:srgbClr val="0070C0"/>
                </a:solidFill>
                <a:effectLst>
                  <a:outerShdw blurRad="38100" dist="38100" dir="2700000" algn="tl">
                    <a:srgbClr val="000000">
                      <a:alpha val="43137"/>
                    </a:srgbClr>
                  </a:outerShdw>
                </a:effectLst>
              </a:rPr>
              <a:t>How are Trustworthy Others Telling </a:t>
            </a:r>
            <a:r>
              <a:rPr lang="en-US" i="1" dirty="0">
                <a:solidFill>
                  <a:srgbClr val="0070C0"/>
                </a:solidFill>
                <a:effectLst>
                  <a:outerShdw blurRad="38100" dist="38100" dir="2700000" algn="tl">
                    <a:srgbClr val="000000">
                      <a:alpha val="43137"/>
                    </a:srgbClr>
                  </a:outerShdw>
                </a:effectLst>
              </a:rPr>
              <a:t>Your</a:t>
            </a:r>
            <a:r>
              <a:rPr lang="en-US" dirty="0">
                <a:solidFill>
                  <a:srgbClr val="0070C0"/>
                </a:solidFill>
                <a:effectLst>
                  <a:outerShdw blurRad="38100" dist="38100" dir="2700000" algn="tl">
                    <a:srgbClr val="000000">
                      <a:alpha val="43137"/>
                    </a:srgbClr>
                  </a:outerShdw>
                </a:effectLst>
              </a:rPr>
              <a:t> Story to Hiring-Process Influencers?</a:t>
            </a:r>
          </a:p>
        </p:txBody>
      </p:sp>
      <p:sp>
        <p:nvSpPr>
          <p:cNvPr id="3" name="Content Placeholder 2">
            <a:extLst>
              <a:ext uri="{FF2B5EF4-FFF2-40B4-BE49-F238E27FC236}">
                <a16:creationId xmlns:a16="http://schemas.microsoft.com/office/drawing/2014/main" id="{7AE30624-F82C-43B0-9E88-4C52ECF7B52B}"/>
              </a:ext>
            </a:extLst>
          </p:cNvPr>
          <p:cNvSpPr>
            <a:spLocks noGrp="1"/>
          </p:cNvSpPr>
          <p:nvPr>
            <p:ph idx="1"/>
          </p:nvPr>
        </p:nvSpPr>
        <p:spPr>
          <a:xfrm>
            <a:off x="254709" y="1518410"/>
            <a:ext cx="11353800" cy="4351338"/>
          </a:xfrm>
        </p:spPr>
        <p:txBody>
          <a:bodyPr/>
          <a:lstStyle/>
          <a:p>
            <a:r>
              <a:rPr lang="en-US" dirty="0"/>
              <a:t>You </a:t>
            </a:r>
            <a:r>
              <a:rPr lang="en-US" b="1" dirty="0"/>
              <a:t>can’t</a:t>
            </a:r>
            <a:r>
              <a:rPr lang="en-US" dirty="0"/>
              <a:t> always reach THE hiring manager (or even be sure who s/he is)</a:t>
            </a:r>
          </a:p>
          <a:p>
            <a:r>
              <a:rPr lang="en-US" dirty="0"/>
              <a:t>You </a:t>
            </a:r>
            <a:r>
              <a:rPr lang="en-US" b="1" dirty="0"/>
              <a:t>can</a:t>
            </a:r>
            <a:r>
              <a:rPr lang="en-US" dirty="0"/>
              <a:t> usually reach someone within her/his circle of influence/trust</a:t>
            </a:r>
          </a:p>
          <a:p>
            <a:r>
              <a:rPr lang="en-US" dirty="0"/>
              <a:t>LinkedIn represents how your story gets told when you are not around</a:t>
            </a:r>
          </a:p>
          <a:p>
            <a:r>
              <a:rPr lang="en-US" dirty="0"/>
              <a:t>LinkedIn is an easy way of “up-selling” you to those that decide your hire</a:t>
            </a:r>
          </a:p>
          <a:p>
            <a:r>
              <a:rPr lang="en-US" dirty="0"/>
              <a:t>LinkedIn showcases your “2020” skills: complex problem solving, critical thinking, creativity, people management, coordinating w/ others, </a:t>
            </a:r>
            <a:br>
              <a:rPr lang="en-US" dirty="0"/>
            </a:br>
            <a:r>
              <a:rPr lang="en-US" dirty="0"/>
              <a:t>emotional IQ, judgment &amp; decision-making, service orientation, negotiation, and cognitive flexibility … </a:t>
            </a:r>
            <a:r>
              <a:rPr lang="en-US" b="1" dirty="0"/>
              <a:t>“will s/he abide by the </a:t>
            </a:r>
            <a:br>
              <a:rPr lang="en-US" b="1" dirty="0"/>
            </a:br>
            <a:r>
              <a:rPr lang="en-US" b="1" dirty="0"/>
              <a:t>No A-Hole rule?”</a:t>
            </a:r>
          </a:p>
        </p:txBody>
      </p:sp>
      <p:pic>
        <p:nvPicPr>
          <p:cNvPr id="5" name="Picture 4">
            <a:extLst>
              <a:ext uri="{FF2B5EF4-FFF2-40B4-BE49-F238E27FC236}">
                <a16:creationId xmlns:a16="http://schemas.microsoft.com/office/drawing/2014/main" id="{0D1E09B5-E7F9-4BFD-991F-4B33DD4A7AEA}"/>
              </a:ext>
            </a:extLst>
          </p:cNvPr>
          <p:cNvPicPr>
            <a:picLocks noChangeAspect="1"/>
          </p:cNvPicPr>
          <p:nvPr/>
        </p:nvPicPr>
        <p:blipFill>
          <a:blip r:embed="rId2"/>
          <a:stretch>
            <a:fillRect/>
          </a:stretch>
        </p:blipFill>
        <p:spPr>
          <a:xfrm>
            <a:off x="10115810" y="3953238"/>
            <a:ext cx="2076190" cy="2904762"/>
          </a:xfrm>
          <a:prstGeom prst="rect">
            <a:avLst/>
          </a:prstGeom>
          <a:ln>
            <a:solidFill>
              <a:schemeClr val="accent1"/>
            </a:solidFill>
          </a:ln>
        </p:spPr>
      </p:pic>
      <p:pic>
        <p:nvPicPr>
          <p:cNvPr id="16386" name="Picture 2" descr="Image result for circle of trust">
            <a:extLst>
              <a:ext uri="{FF2B5EF4-FFF2-40B4-BE49-F238E27FC236}">
                <a16:creationId xmlns:a16="http://schemas.microsoft.com/office/drawing/2014/main" id="{1D292B75-D644-4502-AE75-93BF3D71D4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06956" y="5130544"/>
            <a:ext cx="2205263" cy="17274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179722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2920" y="0"/>
            <a:ext cx="11098530" cy="6348359"/>
          </a:xfrm>
          <a:prstGeom prst="rect">
            <a:avLst/>
          </a:prstGeom>
        </p:spPr>
      </p:pic>
    </p:spTree>
    <p:extLst>
      <p:ext uri="{BB962C8B-B14F-4D97-AF65-F5344CB8AC3E}">
        <p14:creationId xmlns:p14="http://schemas.microsoft.com/office/powerpoint/2010/main" val="258085566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Image result for LinkedIn thank yo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2209" y="1018902"/>
            <a:ext cx="11869791" cy="471111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750423" y="5886767"/>
            <a:ext cx="9444446" cy="369332"/>
          </a:xfrm>
          <a:prstGeom prst="rect">
            <a:avLst/>
          </a:prstGeom>
          <a:noFill/>
        </p:spPr>
        <p:txBody>
          <a:bodyPr wrap="square" rtlCol="0">
            <a:spAutoFit/>
          </a:bodyPr>
          <a:lstStyle/>
          <a:p>
            <a:r>
              <a:rPr lang="en-US" i="1" dirty="0"/>
              <a:t>Source:</a:t>
            </a:r>
            <a:r>
              <a:rPr lang="en-US" dirty="0"/>
              <a:t> https://bayintegratedmarketing.wordpress.com/2013/05/30/thank-you-linkedin-not/</a:t>
            </a:r>
          </a:p>
        </p:txBody>
      </p:sp>
      <p:sp>
        <p:nvSpPr>
          <p:cNvPr id="5" name="Rectangle 4"/>
          <p:cNvSpPr/>
          <p:nvPr/>
        </p:nvSpPr>
        <p:spPr>
          <a:xfrm>
            <a:off x="10880156" y="5886767"/>
            <a:ext cx="1231427" cy="369332"/>
          </a:xfrm>
          <a:prstGeom prst="rect">
            <a:avLst/>
          </a:prstGeom>
        </p:spPr>
        <p:txBody>
          <a:bodyPr wrap="none">
            <a:spAutoFit/>
          </a:bodyPr>
          <a:lstStyle/>
          <a:p>
            <a:r>
              <a:rPr lang="en-US" i="1" dirty="0">
                <a:solidFill>
                  <a:srgbClr val="C00000"/>
                </a:solidFill>
                <a:sym typeface="Wingdings" panose="05000000000000000000" pitchFamily="2" charset="2"/>
              </a:rPr>
              <a:t> 4:30 pm</a:t>
            </a:r>
            <a:endParaRPr lang="en-US" dirty="0"/>
          </a:p>
        </p:txBody>
      </p:sp>
    </p:spTree>
    <p:extLst>
      <p:ext uri="{BB962C8B-B14F-4D97-AF65-F5344CB8AC3E}">
        <p14:creationId xmlns:p14="http://schemas.microsoft.com/office/powerpoint/2010/main" val="315130209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35217</TotalTime>
  <Words>2878</Words>
  <Application>Microsoft Office PowerPoint</Application>
  <PresentationFormat>Widescreen</PresentationFormat>
  <Paragraphs>412</Paragraphs>
  <Slides>97</Slides>
  <Notes>4</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97</vt:i4>
      </vt:variant>
    </vt:vector>
  </HeadingPairs>
  <TitlesOfParts>
    <vt:vector size="107" baseType="lpstr">
      <vt:lpstr>Arial</vt:lpstr>
      <vt:lpstr>Arial Black</vt:lpstr>
      <vt:lpstr>Calibri</vt:lpstr>
      <vt:lpstr>Calibri Light</vt:lpstr>
      <vt:lpstr>Lucida Sans Unicode</vt:lpstr>
      <vt:lpstr>Rockwell Condensed</vt:lpstr>
      <vt:lpstr>Wingdings</vt:lpstr>
      <vt:lpstr>Wingdings 2</vt:lpstr>
      <vt:lpstr>Wingdings 3</vt:lpstr>
      <vt:lpstr>Office Theme</vt:lpstr>
      <vt:lpstr>PowerPoint Presentation</vt:lpstr>
      <vt:lpstr>Copyright and Disclaimer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Display the Best Visuals You Can</vt:lpstr>
      <vt:lpstr>Other Profile-Photo Examples:</vt:lpstr>
      <vt:lpstr>Update Your Mobile App</vt:lpstr>
      <vt:lpstr>LI Background Images</vt:lpstr>
      <vt:lpstr>PowerPoint Presentation</vt:lpstr>
      <vt:lpstr>PowerPoint Presentation</vt:lpstr>
      <vt:lpstr>This Should Hold You for a While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Why Your LinkedIn “Presence” Sting-x</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Be Known &amp; Liked: Summary; Visibility (e.g., Posting) </vt:lpstr>
      <vt:lpstr>Be Known &amp; Liked: Summary; Visibility (e.g., Posting) </vt:lpstr>
      <vt:lpstr>PowerPoint Presentation</vt:lpstr>
      <vt:lpstr>Be Known &amp; Liked: Visibility (e.g., Posting) </vt:lpstr>
      <vt:lpstr>PowerPoint Presentation</vt:lpstr>
      <vt:lpstr>PowerPoint Presentation</vt:lpstr>
      <vt:lpstr>Be Known &amp; Liked: Summary; Visibility (e.g., Posting)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How are Trustworthy Others Telling Your Story to Hiring-Process Influencers?</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How to Use LI &amp; Social Media to “Come Up for  “A.I.R.”</dc:title>
  <dc:creator>Andrew O'Hearn</dc:creator>
  <cp:lastModifiedBy>Andrew</cp:lastModifiedBy>
  <cp:revision>907</cp:revision>
  <dcterms:created xsi:type="dcterms:W3CDTF">2016-11-01T20:32:09Z</dcterms:created>
  <dcterms:modified xsi:type="dcterms:W3CDTF">2018-02-10T18:38:24Z</dcterms:modified>
</cp:coreProperties>
</file>